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651" r:id="rId4"/>
  </p:sldMasterIdLst>
  <p:notesMasterIdLst>
    <p:notesMasterId r:id="rId21"/>
  </p:notesMasterIdLst>
  <p:handoutMasterIdLst>
    <p:handoutMasterId r:id="rId22"/>
  </p:handoutMasterIdLst>
  <p:sldIdLst>
    <p:sldId id="678" r:id="rId5"/>
    <p:sldId id="756" r:id="rId6"/>
    <p:sldId id="864" r:id="rId7"/>
    <p:sldId id="842" r:id="rId8"/>
    <p:sldId id="847" r:id="rId9"/>
    <p:sldId id="848" r:id="rId10"/>
    <p:sldId id="849" r:id="rId11"/>
    <p:sldId id="850" r:id="rId12"/>
    <p:sldId id="859" r:id="rId13"/>
    <p:sldId id="860" r:id="rId14"/>
    <p:sldId id="861" r:id="rId15"/>
    <p:sldId id="862" r:id="rId16"/>
    <p:sldId id="851" r:id="rId17"/>
    <p:sldId id="852" r:id="rId18"/>
    <p:sldId id="863" r:id="rId19"/>
    <p:sldId id="831" r:id="rId20"/>
  </p:sldIdLst>
  <p:sldSz cx="9144000" cy="6858000" type="screen4x3"/>
  <p:notesSz cx="6667500" cy="980598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5737"/>
    <a:srgbClr val="FC4EE3"/>
    <a:srgbClr val="08B808"/>
    <a:srgbClr val="1DA748"/>
    <a:srgbClr val="168E2D"/>
    <a:srgbClr val="E5A609"/>
    <a:srgbClr val="4B9CC1"/>
    <a:srgbClr val="B57575"/>
    <a:srgbClr val="1EAE4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 s motivem 2 – zvýraznění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>
        <p:scale>
          <a:sx n="70" d="100"/>
          <a:sy n="70" d="100"/>
        </p:scale>
        <p:origin x="-1084" y="-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062663" y="9324975"/>
            <a:ext cx="582612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35355" tIns="66882" rIns="135355" bIns="66882" anchor="ctr">
            <a:spAutoFit/>
          </a:bodyPr>
          <a:lstStyle/>
          <a:p>
            <a:pPr algn="r" defTabSz="1144588"/>
            <a:fld id="{6F6F1983-94BF-4E38-B858-108BA994526A}" type="slidenum">
              <a:rPr lang="sv-SE" sz="2100"/>
              <a:pPr algn="r" defTabSz="1144588"/>
              <a:t>‹#›</a:t>
            </a:fld>
            <a:endParaRPr lang="sv-SE" sz="2100"/>
          </a:p>
        </p:txBody>
      </p:sp>
    </p:spTree>
    <p:extLst>
      <p:ext uri="{BB962C8B-B14F-4D97-AF65-F5344CB8AC3E}">
        <p14:creationId xmlns:p14="http://schemas.microsoft.com/office/powerpoint/2010/main" val="469452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4238" y="4673600"/>
            <a:ext cx="4894262" cy="4430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135355" tIns="66882" rIns="135355" bIns="668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50925" y="860425"/>
            <a:ext cx="4567238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49963" y="9324975"/>
            <a:ext cx="5953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35355" tIns="66882" rIns="135355" bIns="66882" anchor="ctr">
            <a:spAutoFit/>
          </a:bodyPr>
          <a:lstStyle/>
          <a:p>
            <a:pPr algn="r" defTabSz="1144588"/>
            <a:fld id="{C228FB5D-AAA9-42E2-993A-982E68A2C652}" type="slidenum">
              <a:rPr lang="sv-SE" sz="2100"/>
              <a:pPr algn="r" defTabSz="1144588"/>
              <a:t>‹#›</a:t>
            </a:fld>
            <a:endParaRPr lang="sv-SE" sz="2100"/>
          </a:p>
        </p:txBody>
      </p:sp>
    </p:spTree>
    <p:extLst>
      <p:ext uri="{BB962C8B-B14F-4D97-AF65-F5344CB8AC3E}">
        <p14:creationId xmlns:p14="http://schemas.microsoft.com/office/powerpoint/2010/main" val="1646218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4101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>
          <a:xfrm>
            <a:off x="3775967" y="9313650"/>
            <a:ext cx="2889977" cy="490770"/>
          </a:xfrm>
          <a:prstGeom prst="rect">
            <a:avLst/>
          </a:prstGeom>
        </p:spPr>
        <p:txBody>
          <a:bodyPr lIns="90059" tIns="45030" rIns="90059" bIns="45030"/>
          <a:lstStyle/>
          <a:p>
            <a:pPr>
              <a:defRPr/>
            </a:pPr>
            <a:fld id="{7510957C-F03D-48B0-A321-7FD020833C35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284413"/>
            <a:ext cx="4113213" cy="4059237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sv-SE"/>
              <a:t>Text in left field. Arial 20 pt</a:t>
            </a:r>
          </a:p>
          <a:p>
            <a:r>
              <a:rPr lang="sv-SE"/>
              <a:t>Place your image to the right. Adjust towards guides.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827213" y="827088"/>
            <a:ext cx="6407150" cy="1230312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Template 2</a:t>
            </a:r>
            <a:br>
              <a:rPr lang="sv-SE" dirty="0"/>
            </a:br>
            <a:r>
              <a:rPr lang="sv-SE" dirty="0"/>
              <a:t>Heading</a:t>
            </a:r>
          </a:p>
        </p:txBody>
      </p:sp>
    </p:spTree>
  </p:cSld>
  <p:clrMapOvr>
    <a:masterClrMapping/>
  </p:clrMapOvr>
  <p:transition spd="med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66763" indent="-288925">
              <a:buFont typeface="Arial" panose="020B0604020202020204" pitchFamily="34" charset="0"/>
              <a:buChar char="‒"/>
              <a:defRPr/>
            </a:lvl2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B66C98D-FD59-49DE-ADE4-C46CD00AE88C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DF0475C-C4D0-4B94-94BC-9BD35B17BE94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828800" y="2286000"/>
            <a:ext cx="32004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81600" y="2286000"/>
            <a:ext cx="32004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04FA5D-97C9-4831-9DFB-70F3D1313D37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7CAD3A-920C-4A24-87E7-F86105F1B77F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CCF6361-CFB3-4CF8-8F66-7972A0529EE7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63E1EE-AD0B-40B4-B387-82299BA343B0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6CD94B-6877-4051-B4BB-68AE39040247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13127E6-04E3-4A48-9AAF-E0D97DF0EE59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A44313E-5813-4E6F-948C-B734686464E1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43700" y="827088"/>
            <a:ext cx="1638300" cy="50403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828800" y="827088"/>
            <a:ext cx="4762500" cy="50403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8F934B1-2AC7-405E-8B8B-4DF45A3F32EA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827088"/>
            <a:ext cx="6553200" cy="11303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1828800" y="2286000"/>
            <a:ext cx="6553200" cy="3581400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>
          <a:xfrm>
            <a:off x="223838" y="6400800"/>
            <a:ext cx="1371600" cy="304800"/>
          </a:xfrm>
        </p:spPr>
        <p:txBody>
          <a:bodyPr/>
          <a:lstStyle>
            <a:lvl1pPr>
              <a:defRPr/>
            </a:lvl1pPr>
          </a:lstStyle>
          <a:p>
            <a:fld id="{C20509FE-AE15-4370-A3EF-D12842D6CD8E}" type="slidenum">
              <a:rPr lang="en-IE"/>
              <a:pPr/>
              <a:t>‹#›</a:t>
            </a:fld>
            <a:endParaRPr lang="en-IE"/>
          </a:p>
        </p:txBody>
      </p:sp>
    </p:spTree>
  </p:cSld>
  <p:clrMapOvr>
    <a:masterClrMapping/>
  </p:clrMapOvr>
  <p:transition spd="med"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7450" y="0"/>
            <a:ext cx="7777163" cy="98107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187450" y="1341438"/>
            <a:ext cx="7705725" cy="5516562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med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8800" y="2286000"/>
            <a:ext cx="6553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6000" tIns="82800" rIns="126000" bIns="82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Click here to start</a:t>
            </a:r>
          </a:p>
          <a:p>
            <a:pPr lvl="1"/>
            <a:r>
              <a:rPr lang="sv-SE" smtClean="0"/>
              <a:t>Level two</a:t>
            </a:r>
          </a:p>
          <a:p>
            <a:pPr lvl="2"/>
            <a:r>
              <a:rPr lang="sv-SE" smtClean="0"/>
              <a:t>Level Three</a:t>
            </a:r>
          </a:p>
        </p:txBody>
      </p:sp>
      <p:sp>
        <p:nvSpPr>
          <p:cNvPr id="219220" name="Rectangle 8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3838" y="6400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1800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fld id="{B5F49AF9-FA0B-4971-A812-61D642F6C805}" type="slidenum">
              <a:rPr lang="en-IE"/>
              <a:pPr/>
              <a:t>‹#›</a:t>
            </a:fld>
            <a:endParaRPr lang="en-IE"/>
          </a:p>
        </p:txBody>
      </p:sp>
      <p:sp>
        <p:nvSpPr>
          <p:cNvPr id="219231" name="Rectangle 95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827088"/>
            <a:ext cx="6553200" cy="1130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126000" tIns="44450" rIns="126000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Template 1</a:t>
            </a:r>
            <a:br>
              <a:rPr lang="sv-SE" dirty="0" smtClean="0"/>
            </a:br>
            <a:r>
              <a:rPr lang="sv-SE" dirty="0" smtClean="0"/>
              <a:t>Heading</a:t>
            </a:r>
          </a:p>
        </p:txBody>
      </p:sp>
      <p:sp>
        <p:nvSpPr>
          <p:cNvPr id="219238" name="Rectangle 10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ransition spd="med">
    <p:strips dir="ru"/>
  </p:transition>
  <p:hf hdr="0" ftr="0" dt="0"/>
  <p:txStyles>
    <p:titleStyle>
      <a:lvl1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3399"/>
          </a:solidFill>
          <a:latin typeface="+mj-lt"/>
          <a:ea typeface="+mj-ea"/>
          <a:cs typeface="+mj-cs"/>
        </a:defRPr>
      </a:lvl1pPr>
      <a:lvl2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2pPr>
      <a:lvl3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3pPr>
      <a:lvl4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4pPr>
      <a:lvl5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5pPr>
      <a:lvl6pPr marL="4572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6pPr>
      <a:lvl7pPr marL="9144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7pPr>
      <a:lvl8pPr marL="13716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8pPr>
      <a:lvl9pPr marL="18288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9pPr>
    </p:titleStyle>
    <p:bodyStyle>
      <a:lvl1pPr marL="285750" indent="-285750" algn="l" defTabSz="762000" rtl="0" eaLnBrk="0" fontAlgn="base" hangingPunct="0">
        <a:spcBef>
          <a:spcPct val="60000"/>
        </a:spcBef>
        <a:spcAft>
          <a:spcPct val="0"/>
        </a:spcAft>
        <a:buClr>
          <a:srgbClr val="F45813"/>
        </a:buClr>
        <a:buFont typeface="Wingdings" pitchFamily="2" charset="2"/>
        <a:buChar char="§"/>
        <a:tabLst>
          <a:tab pos="279400" algn="l"/>
        </a:tabLst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66763" indent="-288925" algn="l" defTabSz="762000" rtl="0" eaLnBrk="0" fontAlgn="base" hangingPunct="0">
        <a:spcBef>
          <a:spcPct val="30000"/>
        </a:spcBef>
        <a:spcAft>
          <a:spcPct val="0"/>
        </a:spcAft>
        <a:buClr>
          <a:srgbClr val="F45813"/>
        </a:buClr>
        <a:buFont typeface="Wingdings" pitchFamily="2" charset="2"/>
        <a:buChar char="§"/>
        <a:tabLst>
          <a:tab pos="279400" algn="l"/>
        </a:tabLst>
        <a:defRPr>
          <a:solidFill>
            <a:srgbClr val="000000"/>
          </a:solidFill>
          <a:latin typeface="+mn-lt"/>
        </a:defRPr>
      </a:lvl2pPr>
      <a:lvl3pPr marL="12382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F45813"/>
        </a:buClr>
        <a:buFont typeface="Wingdings" pitchFamily="2" charset="2"/>
        <a:buChar char="§"/>
        <a:tabLst>
          <a:tab pos="279400" algn="l"/>
        </a:tabLst>
        <a:defRPr sz="1600">
          <a:solidFill>
            <a:srgbClr val="000000"/>
          </a:solidFill>
          <a:latin typeface="+mn-lt"/>
        </a:defRPr>
      </a:lvl3pPr>
      <a:lvl4pPr marL="16573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Char char="–"/>
        <a:tabLst>
          <a:tab pos="279400" algn="l"/>
        </a:tabLst>
        <a:defRPr sz="1400">
          <a:solidFill>
            <a:srgbClr val="000000"/>
          </a:solidFill>
          <a:latin typeface="+mn-lt"/>
        </a:defRPr>
      </a:lvl4pPr>
      <a:lvl5pPr marL="20764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Font typeface="Wingdings" pitchFamily="2" charset="2"/>
        <a:buChar char="§"/>
        <a:tabLst>
          <a:tab pos="279400" algn="l"/>
        </a:tabLst>
        <a:defRPr sz="1200">
          <a:solidFill>
            <a:srgbClr val="000000"/>
          </a:solidFill>
          <a:latin typeface="+mn-lt"/>
        </a:defRPr>
      </a:lvl5pPr>
      <a:lvl6pPr marL="25336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Font typeface="Wingdings" pitchFamily="2" charset="2"/>
        <a:buChar char="§"/>
        <a:tabLst>
          <a:tab pos="279400" algn="l"/>
        </a:tabLst>
        <a:defRPr sz="1200">
          <a:solidFill>
            <a:srgbClr val="000000"/>
          </a:solidFill>
          <a:latin typeface="+mn-lt"/>
        </a:defRPr>
      </a:lvl6pPr>
      <a:lvl7pPr marL="29908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Font typeface="Wingdings" pitchFamily="2" charset="2"/>
        <a:buChar char="§"/>
        <a:tabLst>
          <a:tab pos="279400" algn="l"/>
        </a:tabLst>
        <a:defRPr sz="1200">
          <a:solidFill>
            <a:srgbClr val="000000"/>
          </a:solidFill>
          <a:latin typeface="+mn-lt"/>
        </a:defRPr>
      </a:lvl7pPr>
      <a:lvl8pPr marL="34480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Font typeface="Wingdings" pitchFamily="2" charset="2"/>
        <a:buChar char="§"/>
        <a:tabLst>
          <a:tab pos="279400" algn="l"/>
        </a:tabLst>
        <a:defRPr sz="1200">
          <a:solidFill>
            <a:srgbClr val="000000"/>
          </a:solidFill>
          <a:latin typeface="+mn-lt"/>
        </a:defRPr>
      </a:lvl8pPr>
      <a:lvl9pPr marL="3905250" indent="-228600" algn="l" defTabSz="762000" rtl="0" eaLnBrk="0" fontAlgn="base" hangingPunct="0">
        <a:spcBef>
          <a:spcPct val="30000"/>
        </a:spcBef>
        <a:spcAft>
          <a:spcPct val="0"/>
        </a:spcAft>
        <a:buClr>
          <a:srgbClr val="0035AD"/>
        </a:buClr>
        <a:buFont typeface="Wingdings" pitchFamily="2" charset="2"/>
        <a:buChar char="§"/>
        <a:tabLst>
          <a:tab pos="279400" algn="l"/>
        </a:tabLst>
        <a:defRPr sz="1200">
          <a:solidFill>
            <a:srgbClr val="000000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wmf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79612" y="3338988"/>
            <a:ext cx="3672412" cy="2250300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endParaRPr lang="en-US" sz="2000" dirty="0" smtClean="0"/>
          </a:p>
          <a:p>
            <a:pPr eaLnBrk="1" hangingPunct="1">
              <a:spcBef>
                <a:spcPts val="0"/>
              </a:spcBef>
              <a:defRPr/>
            </a:pPr>
            <a:r>
              <a:rPr lang="cs-CZ" dirty="0" smtClean="0"/>
              <a:t>Ing. Ivan Beneš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cs-CZ" sz="1400" dirty="0"/>
              <a:t>Místopředseda Českého národního výboru pro omezování </a:t>
            </a:r>
            <a:r>
              <a:rPr lang="cs-CZ" sz="1400" dirty="0" smtClean="0"/>
              <a:t>katastrof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cs-CZ" sz="1400" dirty="0"/>
              <a:t>Místopředseda Výboru pro udržitelnou energetiku RVUR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pl-PL" sz="1400" dirty="0" smtClean="0"/>
              <a:t>Člen </a:t>
            </a:r>
            <a:r>
              <a:rPr lang="pl-PL" sz="1400" dirty="0"/>
              <a:t>Rady expertů, Czech </a:t>
            </a:r>
            <a:r>
              <a:rPr lang="pl-PL" sz="1400" dirty="0" smtClean="0"/>
              <a:t>BCSD/WBCSD</a:t>
            </a:r>
            <a:endParaRPr lang="cs-CZ" sz="1400" dirty="0"/>
          </a:p>
          <a:p>
            <a:pPr>
              <a:spcBef>
                <a:spcPts val="600"/>
              </a:spcBef>
            </a:pPr>
            <a:r>
              <a:rPr lang="cs-CZ" dirty="0" smtClean="0"/>
              <a:t>Praha, 16</a:t>
            </a:r>
            <a:r>
              <a:rPr lang="en-US" dirty="0" smtClean="0"/>
              <a:t>.</a:t>
            </a:r>
            <a:r>
              <a:rPr lang="cs-CZ" dirty="0" smtClean="0"/>
              <a:t>10</a:t>
            </a:r>
            <a:r>
              <a:rPr lang="en-US" dirty="0" smtClean="0"/>
              <a:t>.201</a:t>
            </a:r>
            <a:r>
              <a:rPr lang="cs-CZ" dirty="0" smtClean="0"/>
              <a:t>4</a:t>
            </a:r>
            <a:endParaRPr lang="cs-CZ" dirty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79612" y="1988808"/>
            <a:ext cx="7002856" cy="1470025"/>
          </a:xfrm>
        </p:spPr>
        <p:txBody>
          <a:bodyPr/>
          <a:lstStyle/>
          <a:p>
            <a:r>
              <a:rPr lang="cs-CZ" dirty="0" smtClean="0"/>
              <a:t>Srovnání ostrovních provozů a transformátorů </a:t>
            </a:r>
            <a:r>
              <a:rPr lang="cs-CZ" dirty="0"/>
              <a:t>s regulací </a:t>
            </a:r>
            <a:r>
              <a:rPr lang="cs-CZ" dirty="0" smtClean="0"/>
              <a:t>fáze </a:t>
            </a:r>
            <a:br>
              <a:rPr lang="cs-CZ" dirty="0" smtClean="0"/>
            </a:br>
            <a:r>
              <a:rPr lang="cs-CZ" dirty="0" smtClean="0"/>
              <a:t>jako opatření proti </a:t>
            </a:r>
            <a:r>
              <a:rPr lang="cs-CZ" dirty="0" err="1" smtClean="0"/>
              <a:t>blackoutu</a:t>
            </a:r>
            <a:endParaRPr lang="en-US" cap="all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51" y="3274719"/>
            <a:ext cx="4029555" cy="267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96885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868" y="4464000"/>
            <a:ext cx="1162540" cy="1007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Emma vedení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56" y="3248976"/>
            <a:ext cx="1260168" cy="94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827088"/>
            <a:ext cx="6073644" cy="1130300"/>
          </a:xfrm>
        </p:spPr>
        <p:txBody>
          <a:bodyPr/>
          <a:lstStyle/>
          <a:p>
            <a:r>
              <a:rPr lang="cs-CZ" sz="2800" dirty="0" smtClean="0"/>
              <a:t>Různé příčiny </a:t>
            </a:r>
            <a:r>
              <a:rPr lang="cs-CZ" sz="2800" dirty="0" err="1" smtClean="0"/>
              <a:t>blackoutu</a:t>
            </a:r>
            <a:r>
              <a:rPr lang="cs-CZ" sz="2800" dirty="0" smtClean="0"/>
              <a:t> nás uvedou </a:t>
            </a:r>
            <a:r>
              <a:rPr lang="cs-CZ" sz="2800" dirty="0"/>
              <a:t>do problémů </a:t>
            </a:r>
            <a:r>
              <a:rPr lang="cs-CZ" sz="2800" dirty="0" smtClean="0"/>
              <a:t>na různou dobu</a:t>
            </a:r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2</a:t>
            </a:fld>
            <a:endParaRPr lang="en-IE"/>
          </a:p>
        </p:txBody>
      </p:sp>
      <p:sp>
        <p:nvSpPr>
          <p:cNvPr id="5" name="Šipka doprava 4"/>
          <p:cNvSpPr/>
          <p:nvPr/>
        </p:nvSpPr>
        <p:spPr bwMode="auto">
          <a:xfrm>
            <a:off x="3131808" y="2258844"/>
            <a:ext cx="2160288" cy="540072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Selhání podpůrných služeb</a:t>
            </a:r>
          </a:p>
        </p:txBody>
      </p:sp>
      <p:sp>
        <p:nvSpPr>
          <p:cNvPr id="6" name="Šipka doprava 5"/>
          <p:cNvSpPr/>
          <p:nvPr/>
        </p:nvSpPr>
        <p:spPr bwMode="auto">
          <a:xfrm>
            <a:off x="3131808" y="3789048"/>
            <a:ext cx="2160288" cy="540072"/>
          </a:xfrm>
          <a:prstGeom prst="rightArrow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Destrukce vedení</a:t>
            </a:r>
          </a:p>
        </p:txBody>
      </p:sp>
      <p:sp>
        <p:nvSpPr>
          <p:cNvPr id="7" name="Šipka doprava 6"/>
          <p:cNvSpPr/>
          <p:nvPr/>
        </p:nvSpPr>
        <p:spPr bwMode="auto">
          <a:xfrm>
            <a:off x="3131808" y="5319252"/>
            <a:ext cx="2160288" cy="540072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Destrukce transformátorů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5472120" y="2258844"/>
            <a:ext cx="2880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hodiny - dny</a:t>
            </a:r>
            <a:endParaRPr lang="cs-CZ" sz="24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5562132" y="3834357"/>
            <a:ext cx="2880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d</a:t>
            </a:r>
            <a:r>
              <a:rPr lang="cs-CZ" sz="2400" dirty="0" smtClean="0"/>
              <a:t>ny - týdny</a:t>
            </a:r>
            <a:endParaRPr lang="cs-CZ" sz="24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5562132" y="5364561"/>
            <a:ext cx="2880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týdny - měsíce</a:t>
            </a:r>
            <a:endParaRPr lang="cs-CZ" sz="2400" dirty="0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484" y="3323336"/>
            <a:ext cx="1980264" cy="14558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791496" y="3380269"/>
            <a:ext cx="16922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000" b="1" dirty="0" smtClean="0">
                <a:solidFill>
                  <a:srgbClr val="FFFF00"/>
                </a:solidFill>
              </a:rPr>
              <a:t>(2008</a:t>
            </a:r>
            <a:r>
              <a:rPr lang="cs-CZ" sz="1000" b="1" dirty="0">
                <a:solidFill>
                  <a:srgbClr val="FFFF00"/>
                </a:solidFill>
              </a:rPr>
              <a:t>: </a:t>
            </a:r>
            <a:r>
              <a:rPr lang="cs-CZ" sz="1000" b="1" dirty="0" smtClean="0">
                <a:solidFill>
                  <a:srgbClr val="FFFF00"/>
                </a:solidFill>
              </a:rPr>
              <a:t>Emma)</a:t>
            </a:r>
            <a:endParaRPr lang="cs-CZ" sz="1000" b="1" dirty="0">
              <a:solidFill>
                <a:srgbClr val="FFFF00"/>
              </a:solidFill>
            </a:endParaRPr>
          </a:p>
        </p:txBody>
      </p:sp>
      <p:pic>
        <p:nvPicPr>
          <p:cNvPr id="16" name="Picture 15" descr="preview_guerill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79" y="4862641"/>
            <a:ext cx="2001669" cy="153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84" y="1808784"/>
            <a:ext cx="1965122" cy="1440192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962" y="2258844"/>
            <a:ext cx="851945" cy="688371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408" y="3372086"/>
            <a:ext cx="1196624" cy="1047046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764" y="5121634"/>
            <a:ext cx="1471848" cy="845318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61411" y="2438868"/>
            <a:ext cx="518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 smtClean="0"/>
              <a:t>1°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161412" y="3838998"/>
            <a:ext cx="518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/>
              <a:t>2</a:t>
            </a:r>
            <a:r>
              <a:rPr lang="cs-CZ" sz="2000" b="1" dirty="0" smtClean="0"/>
              <a:t>°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161412" y="5459214"/>
            <a:ext cx="518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 smtClean="0"/>
              <a:t>3°</a:t>
            </a:r>
          </a:p>
        </p:txBody>
      </p:sp>
    </p:spTree>
    <p:extLst>
      <p:ext uri="{BB962C8B-B14F-4D97-AF65-F5344CB8AC3E}">
        <p14:creationId xmlns:p14="http://schemas.microsoft.com/office/powerpoint/2010/main" val="4246029476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76" y="908664"/>
            <a:ext cx="8538524" cy="594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188568"/>
            <a:ext cx="6553200" cy="1130300"/>
          </a:xfrm>
        </p:spPr>
        <p:txBody>
          <a:bodyPr/>
          <a:lstStyle/>
          <a:p>
            <a:r>
              <a:rPr lang="cs-CZ" dirty="0" smtClean="0"/>
              <a:t>Kritičnost situace </a:t>
            </a:r>
            <a:r>
              <a:rPr lang="cs-CZ" dirty="0"/>
              <a:t>v závislosti na rozsahu a délce výpadku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3</a:t>
            </a:fld>
            <a:endParaRPr lang="en-IE"/>
          </a:p>
        </p:txBody>
      </p:sp>
      <p:sp>
        <p:nvSpPr>
          <p:cNvPr id="5" name="TextovéPole 4"/>
          <p:cNvSpPr txBox="1"/>
          <p:nvPr/>
        </p:nvSpPr>
        <p:spPr>
          <a:xfrm>
            <a:off x="560158" y="6572457"/>
            <a:ext cx="4371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i="1" dirty="0"/>
              <a:t>Pramen: Projekt VITA, PASR, SINTEF</a:t>
            </a:r>
            <a:endParaRPr lang="cs-CZ" sz="1200" dirty="0" smtClean="0"/>
          </a:p>
        </p:txBody>
      </p:sp>
      <p:cxnSp>
        <p:nvCxnSpPr>
          <p:cNvPr id="7" name="Přímá spojnice 6"/>
          <p:cNvCxnSpPr/>
          <p:nvPr/>
        </p:nvCxnSpPr>
        <p:spPr bwMode="auto">
          <a:xfrm>
            <a:off x="161412" y="5859324"/>
            <a:ext cx="864115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75737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8" name="TextovéPole 7"/>
          <p:cNvSpPr txBox="1"/>
          <p:nvPr/>
        </p:nvSpPr>
        <p:spPr>
          <a:xfrm>
            <a:off x="161412" y="5589288"/>
            <a:ext cx="1440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 smtClean="0"/>
              <a:t>Blackout</a:t>
            </a:r>
            <a:r>
              <a:rPr lang="cs-CZ" sz="1400" dirty="0" smtClean="0"/>
              <a:t> Praha</a:t>
            </a:r>
          </a:p>
        </p:txBody>
      </p:sp>
      <p:cxnSp>
        <p:nvCxnSpPr>
          <p:cNvPr id="11" name="Přímá spojnice 10"/>
          <p:cNvCxnSpPr/>
          <p:nvPr/>
        </p:nvCxnSpPr>
        <p:spPr bwMode="auto">
          <a:xfrm>
            <a:off x="161412" y="2311115"/>
            <a:ext cx="864115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75737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TextovéPole 11"/>
          <p:cNvSpPr txBox="1"/>
          <p:nvPr/>
        </p:nvSpPr>
        <p:spPr>
          <a:xfrm>
            <a:off x="161412" y="2041079"/>
            <a:ext cx="1260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 smtClean="0"/>
              <a:t>Blackout</a:t>
            </a:r>
            <a:r>
              <a:rPr lang="cs-CZ" sz="1400" dirty="0" smtClean="0"/>
              <a:t> ČR</a:t>
            </a:r>
          </a:p>
        </p:txBody>
      </p:sp>
    </p:spTree>
    <p:extLst>
      <p:ext uri="{BB962C8B-B14F-4D97-AF65-F5344CB8AC3E}">
        <p14:creationId xmlns:p14="http://schemas.microsoft.com/office/powerpoint/2010/main" val="2307415811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Zásobování elektřinou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28800" y="1988808"/>
            <a:ext cx="6553200" cy="3581400"/>
          </a:xfrm>
        </p:spPr>
        <p:txBody>
          <a:bodyPr/>
          <a:lstStyle/>
          <a:p>
            <a:r>
              <a:rPr lang="cs-CZ" dirty="0" smtClean="0"/>
              <a:t>Po přerušení dodávky elektřiny za </a:t>
            </a:r>
            <a:r>
              <a:rPr lang="cs-CZ" dirty="0"/>
              <a:t>obnovu napájení z distribuční soustavy je </a:t>
            </a:r>
            <a:r>
              <a:rPr lang="cs-CZ" dirty="0" smtClean="0"/>
              <a:t>odpovědný její provozovatel</a:t>
            </a:r>
          </a:p>
          <a:p>
            <a:r>
              <a:rPr lang="cs-CZ" dirty="0" smtClean="0"/>
              <a:t>Obnovu </a:t>
            </a:r>
            <a:r>
              <a:rPr lang="cs-CZ" dirty="0"/>
              <a:t>jejího provozu je podle současné praxe možné zahájit až po obnově provozu přenosové soustavy (ev. jejich částí</a:t>
            </a:r>
            <a:r>
              <a:rPr lang="cs-CZ" dirty="0" smtClean="0"/>
              <a:t>)</a:t>
            </a:r>
          </a:p>
          <a:p>
            <a:r>
              <a:rPr lang="cs-CZ" dirty="0" smtClean="0"/>
              <a:t>Při </a:t>
            </a:r>
            <a:r>
              <a:rPr lang="cs-CZ" dirty="0" err="1"/>
              <a:t>blackoutu</a:t>
            </a:r>
            <a:r>
              <a:rPr lang="cs-CZ" dirty="0"/>
              <a:t> tedy provozovatel distribuční soustavy čeká na to, až se obnoví napětí z přenosové soustavy na transformátorech napájejících distribuční soustavu </a:t>
            </a:r>
            <a:endParaRPr lang="cs-CZ" dirty="0" smtClean="0"/>
          </a:p>
          <a:p>
            <a:r>
              <a:rPr lang="cs-CZ" dirty="0"/>
              <a:t>N</a:t>
            </a:r>
            <a:r>
              <a:rPr lang="cs-CZ" dirty="0" smtClean="0"/>
              <a:t>ásledně </a:t>
            </a:r>
            <a:r>
              <a:rPr lang="cs-CZ" dirty="0"/>
              <a:t>postupně zprovozňuje okruhy distribučních vedení a zásobování konečných </a:t>
            </a:r>
            <a:r>
              <a:rPr lang="cs-CZ" dirty="0" smtClean="0"/>
              <a:t>zákazníků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73198439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827088"/>
            <a:ext cx="6883752" cy="1130300"/>
          </a:xfrm>
        </p:spPr>
        <p:txBody>
          <a:bodyPr/>
          <a:lstStyle/>
          <a:p>
            <a:r>
              <a:rPr lang="cs-CZ" dirty="0"/>
              <a:t>Ukazatele </a:t>
            </a:r>
            <a:r>
              <a:rPr lang="cs-CZ" dirty="0" smtClean="0"/>
              <a:t>spolehlivosti dodávky důležité pro spotřebitele (SAIFI</a:t>
            </a:r>
            <a:r>
              <a:rPr lang="cs-CZ" dirty="0"/>
              <a:t>, SAIDI, CAIDY</a:t>
            </a:r>
            <a:r>
              <a:rPr lang="cs-CZ" dirty="0" smtClean="0"/>
              <a:t>)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28800" y="2286000"/>
            <a:ext cx="6973764" cy="3581400"/>
          </a:xfrm>
        </p:spPr>
        <p:txBody>
          <a:bodyPr/>
          <a:lstStyle/>
          <a:p>
            <a:pPr lvl="0"/>
            <a:r>
              <a:rPr lang="cs-CZ" dirty="0" smtClean="0"/>
              <a:t>SAIFI = Průměrný počet přerušení distribuce elektřiny u zákazníků za kalendářní rok (přerušení/rok/zákazník)</a:t>
            </a:r>
          </a:p>
          <a:p>
            <a:pPr lvl="0"/>
            <a:r>
              <a:rPr lang="cs-CZ" dirty="0" smtClean="0"/>
              <a:t>SAIDI = Průměrná souhrnná doba trvání přerušení distribuce elektřiny u zákazníků (minut/rok/zákazník)</a:t>
            </a:r>
          </a:p>
          <a:p>
            <a:r>
              <a:rPr lang="cs-CZ" dirty="0" smtClean="0"/>
              <a:t>CAIDI – Průměrná doba trvání jednoho přerušení distribuce elektřiny u zákazníků (minut/přerušení).       Pro výpočet platí vztah CAIDI = SAIDI / SAIFI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6528505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Ukazatele nepřetržitosti (plynulosti) distribuce elektřiny (rok 2013)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6</a:t>
            </a:fld>
            <a:endParaRPr lang="en-I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586038"/>
            <a:ext cx="84391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91496" y="6309384"/>
            <a:ext cx="25203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200" dirty="0" smtClean="0"/>
              <a:t>Pramen: ERÚ</a:t>
            </a:r>
          </a:p>
        </p:txBody>
      </p:sp>
    </p:spTree>
    <p:extLst>
      <p:ext uri="{BB962C8B-B14F-4D97-AF65-F5344CB8AC3E}">
        <p14:creationId xmlns:p14="http://schemas.microsoft.com/office/powerpoint/2010/main" val="2995485392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Vývoj četnosti přerušení distribuce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7</a:t>
            </a:fld>
            <a:endParaRPr lang="en-I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1741671"/>
            <a:ext cx="5724525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91496" y="6309384"/>
            <a:ext cx="25203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200" dirty="0" smtClean="0"/>
              <a:t>Pramen: ERÚ</a:t>
            </a:r>
          </a:p>
        </p:txBody>
      </p:sp>
    </p:spTree>
    <p:extLst>
      <p:ext uri="{BB962C8B-B14F-4D97-AF65-F5344CB8AC3E}">
        <p14:creationId xmlns:p14="http://schemas.microsoft.com/office/powerpoint/2010/main" val="2275805074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Vývoj doby přerušení distribuce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F6361-CFB3-4CF8-8F66-7972A0529EE7}" type="slidenum">
              <a:rPr lang="en-IE" smtClean="0"/>
              <a:pPr/>
              <a:t>8</a:t>
            </a:fld>
            <a:endParaRPr lang="en-I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713096"/>
            <a:ext cx="5838825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91496" y="6309384"/>
            <a:ext cx="25203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200" dirty="0" smtClean="0"/>
              <a:t>Pramen: ERÚ</a:t>
            </a:r>
          </a:p>
        </p:txBody>
      </p:sp>
    </p:spTree>
    <p:extLst>
      <p:ext uri="{BB962C8B-B14F-4D97-AF65-F5344CB8AC3E}">
        <p14:creationId xmlns:p14="http://schemas.microsoft.com/office/powerpoint/2010/main" val="3716909196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Prevence pomocí  transformátorů s regulací fáze </a:t>
            </a:r>
            <a:r>
              <a:rPr lang="cs-CZ" sz="2400" dirty="0"/>
              <a:t>(</a:t>
            </a:r>
            <a:r>
              <a:rPr lang="cs-CZ" sz="2400" dirty="0" err="1"/>
              <a:t>Phase-shifting</a:t>
            </a:r>
            <a:r>
              <a:rPr lang="cs-CZ" sz="2400" dirty="0"/>
              <a:t> </a:t>
            </a:r>
            <a:r>
              <a:rPr lang="cs-CZ" sz="2400" dirty="0" err="1" smtClean="0"/>
              <a:t>transformer</a:t>
            </a:r>
            <a:r>
              <a:rPr lang="cs-CZ" sz="2400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Řeší ohrožení </a:t>
            </a:r>
            <a:r>
              <a:rPr lang="cs-CZ" dirty="0"/>
              <a:t>stability i spolehlivosti </a:t>
            </a:r>
            <a:r>
              <a:rPr lang="cs-CZ" dirty="0" smtClean="0"/>
              <a:t>přenosové </a:t>
            </a:r>
            <a:r>
              <a:rPr lang="cs-CZ" dirty="0"/>
              <a:t>soustavy </a:t>
            </a:r>
            <a:r>
              <a:rPr lang="cs-CZ" dirty="0" smtClean="0"/>
              <a:t>ČR neplněním </a:t>
            </a:r>
            <a:r>
              <a:rPr lang="cs-CZ" dirty="0"/>
              <a:t>kritéria N-1 </a:t>
            </a:r>
            <a:r>
              <a:rPr lang="cs-CZ" dirty="0" smtClean="0"/>
              <a:t>vysokými tranzitními </a:t>
            </a:r>
            <a:r>
              <a:rPr lang="cs-CZ" dirty="0"/>
              <a:t>toky ve </a:t>
            </a:r>
            <a:r>
              <a:rPr lang="cs-CZ" dirty="0" smtClean="0"/>
              <a:t>směru Německo-ČR-Rakousko</a:t>
            </a:r>
          </a:p>
          <a:p>
            <a:r>
              <a:rPr lang="cs-CZ" dirty="0" smtClean="0"/>
              <a:t>Řeší tedy prevenci proti </a:t>
            </a:r>
            <a:r>
              <a:rPr lang="cs-CZ" dirty="0" err="1" smtClean="0"/>
              <a:t>blackoutu</a:t>
            </a:r>
            <a:r>
              <a:rPr lang="cs-CZ" dirty="0" smtClean="0"/>
              <a:t> prvého stupně     (</a:t>
            </a:r>
            <a:r>
              <a:rPr lang="en-US" dirty="0" smtClean="0"/>
              <a:t>&lt;</a:t>
            </a:r>
            <a:r>
              <a:rPr lang="cs-CZ" dirty="0" smtClean="0"/>
              <a:t> </a:t>
            </a:r>
            <a:r>
              <a:rPr lang="en-US" dirty="0" smtClean="0"/>
              <a:t>24h</a:t>
            </a:r>
            <a:r>
              <a:rPr lang="cs-CZ" dirty="0"/>
              <a:t>)</a:t>
            </a:r>
            <a:r>
              <a:rPr lang="cs-CZ" dirty="0" smtClean="0"/>
              <a:t>, který nemá z hlediska krizového řízení vážnější dopady na chráněné zájmy státu</a:t>
            </a:r>
          </a:p>
          <a:p>
            <a:r>
              <a:rPr lang="cs-CZ" dirty="0" smtClean="0"/>
              <a:t>Předpokládaný rozsah projektu: 2 (4)  transformátory</a:t>
            </a:r>
          </a:p>
          <a:p>
            <a:r>
              <a:rPr lang="cs-CZ" dirty="0" smtClean="0"/>
              <a:t>Investiční náročnost: 2,5 miliard Kč</a:t>
            </a:r>
          </a:p>
          <a:p>
            <a:r>
              <a:rPr lang="cs-CZ" dirty="0"/>
              <a:t>Podle německé strany jsou </a:t>
            </a:r>
            <a:r>
              <a:rPr lang="cs-CZ" dirty="0" smtClean="0"/>
              <a:t>transformátory </a:t>
            </a:r>
            <a:r>
              <a:rPr lang="cs-CZ" dirty="0"/>
              <a:t>zbytečné, protože </a:t>
            </a:r>
            <a:r>
              <a:rPr lang="cs-CZ" dirty="0" smtClean="0"/>
              <a:t>vedení </a:t>
            </a:r>
            <a:r>
              <a:rPr lang="cs-CZ" dirty="0"/>
              <a:t>severojižním směrem </a:t>
            </a:r>
            <a:r>
              <a:rPr lang="cs-CZ" dirty="0" smtClean="0"/>
              <a:t>by mělo </a:t>
            </a:r>
            <a:r>
              <a:rPr lang="cs-CZ" smtClean="0"/>
              <a:t>být brzo posílené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2111293"/>
      </p:ext>
    </p:extLst>
  </p:cSld>
  <p:clrMapOvr>
    <a:masterClrMapping/>
  </p:clrMapOvr>
  <p:transition spd="med">
    <p:strips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cs-CZ" dirty="0" smtClean="0"/>
              <a:t>ranzitní </a:t>
            </a:r>
            <a:r>
              <a:rPr lang="cs-CZ" dirty="0"/>
              <a:t>toky ve směru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Německo → ČR</a:t>
            </a:r>
            <a:r>
              <a:rPr lang="cs-CZ" dirty="0"/>
              <a:t> → </a:t>
            </a:r>
            <a:r>
              <a:rPr lang="cs-CZ" dirty="0" smtClean="0"/>
              <a:t>Rakousko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10</a:t>
            </a:fld>
            <a:endParaRPr lang="en-IE"/>
          </a:p>
        </p:txBody>
      </p:sp>
      <p:pic>
        <p:nvPicPr>
          <p:cNvPr id="1026" name="Picture 2" descr="https://www.ceps.cz/ENG/Media/PublishingImages/mapa_RGB_mod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580" y="1628760"/>
            <a:ext cx="6829425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01484" y="6309384"/>
            <a:ext cx="25203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200" dirty="0" smtClean="0"/>
              <a:t>Pramen: ČEPS, a.s.</a:t>
            </a:r>
          </a:p>
        </p:txBody>
      </p:sp>
    </p:spTree>
    <p:extLst>
      <p:ext uri="{BB962C8B-B14F-4D97-AF65-F5344CB8AC3E}">
        <p14:creationId xmlns:p14="http://schemas.microsoft.com/office/powerpoint/2010/main" val="3647976716"/>
      </p:ext>
    </p:extLst>
  </p:cSld>
  <p:clrMapOvr>
    <a:masterClrMapping/>
  </p:clrMapOvr>
  <p:transition spd="med">
    <p:strips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818652"/>
            <a:ext cx="6553200" cy="1130300"/>
          </a:xfrm>
        </p:spPr>
        <p:txBody>
          <a:bodyPr/>
          <a:lstStyle/>
          <a:p>
            <a:r>
              <a:rPr lang="cs-CZ" dirty="0" smtClean="0"/>
              <a:t>Prevence pomocí krizových ostrovních provozů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28800" y="2286000"/>
            <a:ext cx="6703728" cy="3581400"/>
          </a:xfrm>
        </p:spPr>
        <p:txBody>
          <a:bodyPr/>
          <a:lstStyle/>
          <a:p>
            <a:r>
              <a:rPr lang="cs-CZ" dirty="0" smtClean="0"/>
              <a:t>Řeší prevenci krizové situace (ohrožení obyvatel) v případě </a:t>
            </a:r>
            <a:r>
              <a:rPr lang="cs-CZ" dirty="0" err="1" smtClean="0"/>
              <a:t>blackoutu</a:t>
            </a:r>
            <a:r>
              <a:rPr lang="cs-CZ" dirty="0" smtClean="0"/>
              <a:t> všech tří stupňů (tj. i dlouhodobých)</a:t>
            </a:r>
          </a:p>
          <a:p>
            <a:r>
              <a:rPr lang="cs-CZ" dirty="0" smtClean="0"/>
              <a:t>KOP Praha: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Investice do zdrojů:   5,85 miliardy Kč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Investice do sítí: 	      0,32 </a:t>
            </a:r>
            <a:r>
              <a:rPr lang="cs-CZ" dirty="0"/>
              <a:t>miliardy </a:t>
            </a:r>
            <a:r>
              <a:rPr lang="cs-CZ" dirty="0" smtClean="0"/>
              <a:t>Kč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Celkem:                      6,17 miliardy Kč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48442496"/>
      </p:ext>
    </p:extLst>
  </p:cSld>
  <p:clrMapOvr>
    <a:masterClrMapping/>
  </p:clrMapOvr>
  <p:transition spd="med">
    <p:strips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Výpočet dopadu </a:t>
            </a:r>
            <a:r>
              <a:rPr lang="cs-CZ" dirty="0" err="1" smtClean="0"/>
              <a:t>blackoutu</a:t>
            </a:r>
            <a:r>
              <a:rPr lang="cs-CZ" dirty="0" smtClean="0"/>
              <a:t> na ukazatele SAIDI a CAIDI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Předpoklad výpočtu: výskyt jednoho </a:t>
            </a:r>
            <a:r>
              <a:rPr lang="cs-CZ" dirty="0" err="1" smtClean="0"/>
              <a:t>blackoutu</a:t>
            </a:r>
            <a:r>
              <a:rPr lang="cs-CZ" dirty="0" smtClean="0"/>
              <a:t> s dobou trvání rozpadu provozu přenosové soustavy alternativně: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1 den	(</a:t>
            </a:r>
            <a:r>
              <a:rPr lang="cs-CZ" dirty="0" err="1" smtClean="0"/>
              <a:t>blackout</a:t>
            </a:r>
            <a:r>
              <a:rPr lang="cs-CZ" dirty="0" smtClean="0"/>
              <a:t> 1.stupně)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1 týden	</a:t>
            </a:r>
            <a:r>
              <a:rPr lang="cs-CZ" dirty="0"/>
              <a:t> (</a:t>
            </a:r>
            <a:r>
              <a:rPr lang="cs-CZ" dirty="0" err="1"/>
              <a:t>blackout</a:t>
            </a:r>
            <a:r>
              <a:rPr lang="cs-CZ" dirty="0"/>
              <a:t> </a:t>
            </a:r>
            <a:r>
              <a:rPr lang="cs-CZ" dirty="0" smtClean="0"/>
              <a:t>2.stupně</a:t>
            </a:r>
            <a:r>
              <a:rPr lang="cs-CZ" dirty="0"/>
              <a:t>)</a:t>
            </a:r>
            <a:endParaRPr lang="cs-CZ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1 měsíc	</a:t>
            </a:r>
            <a:r>
              <a:rPr lang="cs-CZ" dirty="0"/>
              <a:t> (</a:t>
            </a:r>
            <a:r>
              <a:rPr lang="cs-CZ" dirty="0" err="1"/>
              <a:t>blackout</a:t>
            </a:r>
            <a:r>
              <a:rPr lang="cs-CZ" dirty="0"/>
              <a:t> </a:t>
            </a:r>
            <a:r>
              <a:rPr lang="cs-CZ" dirty="0" smtClean="0"/>
              <a:t>3.stupně</a:t>
            </a:r>
            <a:r>
              <a:rPr lang="cs-CZ" dirty="0"/>
              <a:t>)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8947549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Vliv trvání </a:t>
            </a:r>
            <a:r>
              <a:rPr lang="cs-CZ" dirty="0" err="1" smtClean="0"/>
              <a:t>blackoutu</a:t>
            </a:r>
            <a:r>
              <a:rPr lang="cs-CZ" dirty="0" smtClean="0"/>
              <a:t> na ukazatel SAIDI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13</a:t>
            </a:fld>
            <a:endParaRPr lang="en-I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56" y="1448737"/>
            <a:ext cx="8019720" cy="531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 bwMode="auto">
          <a:xfrm>
            <a:off x="4481988" y="2438868"/>
            <a:ext cx="990132" cy="423056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481988" y="1898796"/>
            <a:ext cx="990132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200" dirty="0" smtClean="0"/>
              <a:t>KOP Praha</a:t>
            </a:r>
          </a:p>
          <a:p>
            <a:pPr algn="ctr"/>
            <a:r>
              <a:rPr lang="cs-CZ" sz="1200" dirty="0" smtClean="0"/>
              <a:t>6,2 </a:t>
            </a:r>
            <a:r>
              <a:rPr lang="cs-CZ" sz="1200" dirty="0" err="1" smtClean="0"/>
              <a:t>mld.Kč</a:t>
            </a:r>
            <a:endParaRPr lang="cs-CZ" sz="1200" dirty="0" smtClean="0"/>
          </a:p>
        </p:txBody>
      </p:sp>
      <p:sp>
        <p:nvSpPr>
          <p:cNvPr id="7" name="TextovéPole 6"/>
          <p:cNvSpPr txBox="1"/>
          <p:nvPr/>
        </p:nvSpPr>
        <p:spPr>
          <a:xfrm>
            <a:off x="1151544" y="1898796"/>
            <a:ext cx="135018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200" dirty="0" smtClean="0"/>
              <a:t>Transformátory PST, 2,3 </a:t>
            </a:r>
            <a:r>
              <a:rPr lang="cs-CZ" sz="1200" dirty="0" err="1" smtClean="0"/>
              <a:t>mld.Kč</a:t>
            </a:r>
            <a:endParaRPr lang="cs-CZ" sz="1200" dirty="0" smtClean="0"/>
          </a:p>
        </p:txBody>
      </p:sp>
      <p:sp>
        <p:nvSpPr>
          <p:cNvPr id="6" name="Obdélník 5"/>
          <p:cNvSpPr/>
          <p:nvPr/>
        </p:nvSpPr>
        <p:spPr bwMode="auto">
          <a:xfrm>
            <a:off x="2124000" y="5679300"/>
            <a:ext cx="450060" cy="360048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bdélník 8"/>
          <p:cNvSpPr/>
          <p:nvPr/>
        </p:nvSpPr>
        <p:spPr bwMode="auto">
          <a:xfrm>
            <a:off x="3311832" y="5679300"/>
            <a:ext cx="450060" cy="360048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4500000" y="5679300"/>
            <a:ext cx="450060" cy="360048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5688000" y="5679300"/>
            <a:ext cx="450060" cy="360048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0" name="Přímá spojnice se šipkou 19"/>
          <p:cNvCxnSpPr/>
          <p:nvPr/>
        </p:nvCxnSpPr>
        <p:spPr bwMode="auto">
          <a:xfrm>
            <a:off x="4977054" y="2360461"/>
            <a:ext cx="225030" cy="6300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Přímá spojnice se šipkou 21"/>
          <p:cNvCxnSpPr/>
          <p:nvPr/>
        </p:nvCxnSpPr>
        <p:spPr bwMode="auto">
          <a:xfrm>
            <a:off x="4977054" y="2372066"/>
            <a:ext cx="112515" cy="276716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Přímá spojnice se šipkou 29"/>
          <p:cNvCxnSpPr/>
          <p:nvPr/>
        </p:nvCxnSpPr>
        <p:spPr bwMode="auto">
          <a:xfrm>
            <a:off x="1781628" y="2348856"/>
            <a:ext cx="675090" cy="340885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Přímá spojnice se šipkou 30"/>
          <p:cNvCxnSpPr/>
          <p:nvPr/>
        </p:nvCxnSpPr>
        <p:spPr bwMode="auto">
          <a:xfrm>
            <a:off x="1781628" y="2348856"/>
            <a:ext cx="1845246" cy="340885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Přímá spojnice se šipkou 31"/>
          <p:cNvCxnSpPr/>
          <p:nvPr/>
        </p:nvCxnSpPr>
        <p:spPr bwMode="auto">
          <a:xfrm>
            <a:off x="1781628" y="2348856"/>
            <a:ext cx="3073161" cy="340885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Přímá spojnice se šipkou 32"/>
          <p:cNvCxnSpPr/>
          <p:nvPr/>
        </p:nvCxnSpPr>
        <p:spPr bwMode="auto">
          <a:xfrm>
            <a:off x="1781628" y="2348856"/>
            <a:ext cx="4185558" cy="340885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06403851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Vliv trvání </a:t>
            </a:r>
            <a:r>
              <a:rPr lang="cs-CZ" dirty="0" err="1" smtClean="0"/>
              <a:t>blackoutu</a:t>
            </a:r>
            <a:r>
              <a:rPr lang="cs-CZ" dirty="0" smtClean="0"/>
              <a:t> na ukazatel CAIDI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14</a:t>
            </a:fld>
            <a:endParaRPr lang="en-I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08" y="1448736"/>
            <a:ext cx="8036574" cy="532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bdélník 4"/>
          <p:cNvSpPr/>
          <p:nvPr/>
        </p:nvSpPr>
        <p:spPr bwMode="auto">
          <a:xfrm>
            <a:off x="4481988" y="2438868"/>
            <a:ext cx="990132" cy="423056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481988" y="1898796"/>
            <a:ext cx="990132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200" dirty="0" smtClean="0"/>
              <a:t>KOP Praha</a:t>
            </a:r>
          </a:p>
          <a:p>
            <a:pPr algn="ctr"/>
            <a:r>
              <a:rPr lang="cs-CZ" sz="1200" dirty="0" smtClean="0"/>
              <a:t>6,2 </a:t>
            </a:r>
            <a:r>
              <a:rPr lang="cs-CZ" sz="1200" dirty="0" err="1" smtClean="0"/>
              <a:t>mld.Kč</a:t>
            </a:r>
            <a:endParaRPr lang="cs-CZ" sz="1200" dirty="0" smtClean="0"/>
          </a:p>
        </p:txBody>
      </p:sp>
      <p:sp>
        <p:nvSpPr>
          <p:cNvPr id="7" name="TextovéPole 6"/>
          <p:cNvSpPr txBox="1"/>
          <p:nvPr/>
        </p:nvSpPr>
        <p:spPr>
          <a:xfrm>
            <a:off x="1151544" y="1988808"/>
            <a:ext cx="135018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200" dirty="0" smtClean="0"/>
              <a:t>Transformátory PST, 2,3 </a:t>
            </a:r>
            <a:r>
              <a:rPr lang="cs-CZ" sz="1200" dirty="0" err="1" smtClean="0"/>
              <a:t>mld.Kč</a:t>
            </a:r>
            <a:endParaRPr lang="cs-CZ" sz="1200" dirty="0" smtClean="0"/>
          </a:p>
        </p:txBody>
      </p:sp>
      <p:sp>
        <p:nvSpPr>
          <p:cNvPr id="8" name="Obdélník 7"/>
          <p:cNvSpPr/>
          <p:nvPr/>
        </p:nvSpPr>
        <p:spPr bwMode="auto">
          <a:xfrm>
            <a:off x="2124000" y="5679300"/>
            <a:ext cx="450060" cy="360048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bdélník 8"/>
          <p:cNvSpPr/>
          <p:nvPr/>
        </p:nvSpPr>
        <p:spPr bwMode="auto">
          <a:xfrm>
            <a:off x="3311832" y="5679300"/>
            <a:ext cx="450060" cy="360048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4500000" y="5679300"/>
            <a:ext cx="450060" cy="360048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5688000" y="5679300"/>
            <a:ext cx="450060" cy="360048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4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Přímá spojnice se šipkou 11"/>
          <p:cNvCxnSpPr/>
          <p:nvPr/>
        </p:nvCxnSpPr>
        <p:spPr bwMode="auto">
          <a:xfrm>
            <a:off x="1826634" y="2450473"/>
            <a:ext cx="675090" cy="340885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Přímá spojnice se šipkou 12"/>
          <p:cNvCxnSpPr/>
          <p:nvPr/>
        </p:nvCxnSpPr>
        <p:spPr bwMode="auto">
          <a:xfrm>
            <a:off x="1826634" y="2450473"/>
            <a:ext cx="1845246" cy="340885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Přímá spojnice se šipkou 13"/>
          <p:cNvCxnSpPr/>
          <p:nvPr/>
        </p:nvCxnSpPr>
        <p:spPr bwMode="auto">
          <a:xfrm>
            <a:off x="1826634" y="2450473"/>
            <a:ext cx="3073161" cy="340885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Přímá spojnice se šipkou 14"/>
          <p:cNvCxnSpPr/>
          <p:nvPr/>
        </p:nvCxnSpPr>
        <p:spPr bwMode="auto">
          <a:xfrm>
            <a:off x="1826634" y="2450473"/>
            <a:ext cx="4185558" cy="340885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Přímá spojnice se šipkou 15"/>
          <p:cNvCxnSpPr/>
          <p:nvPr/>
        </p:nvCxnSpPr>
        <p:spPr bwMode="auto">
          <a:xfrm>
            <a:off x="4977054" y="2360461"/>
            <a:ext cx="225030" cy="6300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Přímá spojnice se šipkou 16"/>
          <p:cNvCxnSpPr/>
          <p:nvPr/>
        </p:nvCxnSpPr>
        <p:spPr bwMode="auto">
          <a:xfrm>
            <a:off x="4977054" y="2372066"/>
            <a:ext cx="112515" cy="276716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27652014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28800" y="1827864"/>
            <a:ext cx="6553200" cy="3581400"/>
          </a:xfrm>
        </p:spPr>
        <p:txBody>
          <a:bodyPr/>
          <a:lstStyle/>
          <a:p>
            <a:r>
              <a:rPr lang="cs-CZ" dirty="0" smtClean="0"/>
              <a:t>ČR věnuje problematice </a:t>
            </a:r>
            <a:r>
              <a:rPr lang="cs-CZ" dirty="0" err="1" smtClean="0"/>
              <a:t>blackoutu</a:t>
            </a:r>
            <a:r>
              <a:rPr lang="cs-CZ" dirty="0" smtClean="0"/>
              <a:t> pozornost</a:t>
            </a:r>
          </a:p>
          <a:p>
            <a:r>
              <a:rPr lang="cs-CZ" dirty="0" smtClean="0"/>
              <a:t>Instalace </a:t>
            </a:r>
            <a:r>
              <a:rPr lang="cs-CZ" dirty="0"/>
              <a:t>transformátorů PST je </a:t>
            </a:r>
            <a:r>
              <a:rPr lang="cs-CZ" dirty="0" smtClean="0"/>
              <a:t>opatřením </a:t>
            </a:r>
            <a:r>
              <a:rPr lang="cs-CZ" dirty="0"/>
              <a:t>proti vzniku nejméně nebezpečného </a:t>
            </a:r>
            <a:r>
              <a:rPr lang="cs-CZ" dirty="0" err="1" smtClean="0"/>
              <a:t>blackoutu</a:t>
            </a:r>
            <a:r>
              <a:rPr lang="cs-CZ" dirty="0" smtClean="0"/>
              <a:t> 1°, nemůže zabránit </a:t>
            </a:r>
            <a:r>
              <a:rPr lang="cs-CZ" dirty="0" err="1" smtClean="0"/>
              <a:t>blackoutu</a:t>
            </a:r>
            <a:r>
              <a:rPr lang="cs-CZ" dirty="0" smtClean="0"/>
              <a:t> v důsledku přírodních pohrom a úmyslných činů</a:t>
            </a:r>
          </a:p>
          <a:p>
            <a:pPr lvl="0"/>
            <a:r>
              <a:rPr lang="cs-CZ" dirty="0"/>
              <a:t>Ten by mohl trvat týdny až měsíce, a bez zajištění alternativních procesů dodávky elektřiny by vznik krizové situace ve městech byl </a:t>
            </a:r>
            <a:r>
              <a:rPr lang="cs-CZ" dirty="0" smtClean="0"/>
              <a:t>jistý</a:t>
            </a:r>
          </a:p>
          <a:p>
            <a:pPr lvl="0"/>
            <a:r>
              <a:rPr lang="cs-CZ" dirty="0" smtClean="0"/>
              <a:t>Realizace </a:t>
            </a:r>
            <a:r>
              <a:rPr lang="cs-CZ" dirty="0"/>
              <a:t>veřejných krizových ostrovních provozů </a:t>
            </a:r>
            <a:r>
              <a:rPr lang="cs-CZ" dirty="0" smtClean="0"/>
              <a:t>ve </a:t>
            </a:r>
            <a:r>
              <a:rPr lang="cs-CZ" dirty="0"/>
              <a:t>smyslu Aktualizace </a:t>
            </a:r>
            <a:r>
              <a:rPr lang="cs-CZ" dirty="0" smtClean="0"/>
              <a:t>SEK, </a:t>
            </a:r>
            <a:r>
              <a:rPr lang="cs-CZ" dirty="0"/>
              <a:t>je preventivním opatřením proti dopadu na spotřebitele i v případě </a:t>
            </a:r>
            <a:r>
              <a:rPr lang="cs-CZ" dirty="0" err="1"/>
              <a:t>blackoutu</a:t>
            </a:r>
            <a:r>
              <a:rPr lang="cs-CZ" dirty="0"/>
              <a:t>, kterému nemůže provozovatel přenosové soustavy technicky </a:t>
            </a:r>
            <a:r>
              <a:rPr lang="cs-CZ" dirty="0" smtClean="0"/>
              <a:t>zabránit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C98D-FD59-49DE-ADE4-C46CD00AE88C}" type="slidenum">
              <a:rPr lang="en-IE" smtClean="0"/>
              <a:pPr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4657642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sz="2800" dirty="0" smtClean="0"/>
              <a:t>Kontakt </a:t>
            </a:r>
            <a:endParaRPr lang="en-US" sz="2400" dirty="0"/>
          </a:p>
        </p:txBody>
      </p:sp>
      <p:sp>
        <p:nvSpPr>
          <p:cNvPr id="552965" name="Rectangle 3"/>
          <p:cNvSpPr>
            <a:spLocks noGrp="1" noChangeArrowheads="1"/>
          </p:cNvSpPr>
          <p:nvPr>
            <p:ph idx="1"/>
          </p:nvPr>
        </p:nvSpPr>
        <p:spPr>
          <a:xfrm>
            <a:off x="1961652" y="2258844"/>
            <a:ext cx="6840912" cy="3581400"/>
          </a:xfrm>
          <a:noFill/>
        </p:spPr>
        <p:txBody>
          <a:bodyPr/>
          <a:lstStyle/>
          <a:p>
            <a:pPr>
              <a:lnSpc>
                <a:spcPts val="2000"/>
              </a:lnSpc>
              <a:buFontTx/>
              <a:buNone/>
              <a:defRPr/>
            </a:pPr>
            <a:endParaRPr lang="cs-CZ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ts val="2000"/>
              </a:lnSpc>
              <a:buFontTx/>
              <a:buNone/>
              <a:defRPr/>
            </a:pPr>
            <a:r>
              <a:rPr lang="cs-CZ" dirty="0" smtClean="0">
                <a:solidFill>
                  <a:schemeClr val="tx1"/>
                </a:solidFill>
              </a:rPr>
              <a:t>				Ing. </a:t>
            </a:r>
            <a:r>
              <a:rPr lang="en-GB" dirty="0" smtClean="0">
                <a:solidFill>
                  <a:schemeClr val="tx1"/>
                </a:solidFill>
              </a:rPr>
              <a:t>Ivan </a:t>
            </a:r>
            <a:r>
              <a:rPr lang="en-GB" dirty="0" err="1" smtClean="0">
                <a:solidFill>
                  <a:schemeClr val="tx1"/>
                </a:solidFill>
              </a:rPr>
              <a:t>Bene</a:t>
            </a:r>
            <a:r>
              <a:rPr lang="cs-CZ" dirty="0" smtClean="0">
                <a:solidFill>
                  <a:schemeClr val="tx1"/>
                </a:solidFill>
              </a:rPr>
              <a:t>š</a:t>
            </a:r>
          </a:p>
          <a:p>
            <a:pPr eaLnBrk="1" hangingPunct="1">
              <a:lnSpc>
                <a:spcPts val="2000"/>
              </a:lnSpc>
              <a:buFontTx/>
              <a:buNone/>
              <a:defRPr/>
            </a:pPr>
            <a:r>
              <a:rPr lang="pl-PL" dirty="0" smtClean="0"/>
              <a:t>				Místopředseda Českého národního 			výboru pro omezování katastrof (ČNV ONK)</a:t>
            </a:r>
          </a:p>
          <a:p>
            <a:pPr eaLnBrk="1" hangingPunct="1">
              <a:lnSpc>
                <a:spcPts val="2000"/>
              </a:lnSpc>
              <a:buNone/>
              <a:defRPr/>
            </a:pPr>
            <a:r>
              <a:rPr lang="cs-CZ" dirty="0" smtClean="0"/>
              <a:t>				Místopředseda </a:t>
            </a:r>
            <a:r>
              <a:rPr lang="cs-CZ" dirty="0"/>
              <a:t>Výboru pro udržitelnou </a:t>
            </a:r>
            <a:r>
              <a:rPr lang="cs-CZ" dirty="0" smtClean="0"/>
              <a:t>			energetiku </a:t>
            </a:r>
            <a:r>
              <a:rPr lang="cs-CZ" dirty="0"/>
              <a:t>RVUR</a:t>
            </a:r>
          </a:p>
          <a:p>
            <a:pPr eaLnBrk="1" hangingPunct="1">
              <a:lnSpc>
                <a:spcPts val="2000"/>
              </a:lnSpc>
              <a:buFontTx/>
              <a:buNone/>
              <a:defRPr/>
            </a:pPr>
            <a:r>
              <a:rPr lang="pl-PL" dirty="0" smtClean="0"/>
              <a:t>				Člen </a:t>
            </a:r>
            <a:r>
              <a:rPr lang="pl-PL" dirty="0"/>
              <a:t>Rady </a:t>
            </a:r>
            <a:r>
              <a:rPr lang="pl-PL" dirty="0" smtClean="0"/>
              <a:t>expertů, </a:t>
            </a:r>
            <a:r>
              <a:rPr lang="pl-PL" dirty="0"/>
              <a:t>Czech </a:t>
            </a:r>
            <a:r>
              <a:rPr lang="pl-PL" dirty="0" smtClean="0"/>
              <a:t>BCSD/WBCSD</a:t>
            </a:r>
          </a:p>
          <a:p>
            <a:pPr eaLnBrk="1" hangingPunct="1">
              <a:lnSpc>
                <a:spcPts val="2000"/>
              </a:lnSpc>
              <a:buFontTx/>
              <a:buNone/>
              <a:defRPr/>
            </a:pPr>
            <a:r>
              <a:rPr lang="cs-CZ" dirty="0" smtClean="0">
                <a:solidFill>
                  <a:schemeClr val="tx1"/>
                </a:solidFill>
              </a:rPr>
              <a:t>telefon</a:t>
            </a:r>
            <a:r>
              <a:rPr lang="en-GB" dirty="0" smtClean="0">
                <a:solidFill>
                  <a:schemeClr val="tx1"/>
                </a:solidFill>
              </a:rPr>
              <a:t>: 	</a:t>
            </a:r>
            <a:r>
              <a:rPr lang="cs-CZ" dirty="0" smtClean="0">
                <a:solidFill>
                  <a:schemeClr val="tx1"/>
                </a:solidFill>
              </a:rPr>
              <a:t>603 261 470</a:t>
            </a:r>
            <a:endParaRPr lang="en-GB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ts val="2000"/>
              </a:lnSpc>
              <a:buFontTx/>
              <a:buNone/>
              <a:defRPr/>
            </a:pPr>
            <a:r>
              <a:rPr lang="en-GB" dirty="0" smtClean="0">
                <a:solidFill>
                  <a:schemeClr val="tx1"/>
                </a:solidFill>
              </a:rPr>
              <a:t>e-mail:      	</a:t>
            </a:r>
            <a:r>
              <a:rPr lang="en-GB" dirty="0" err="1" smtClean="0">
                <a:solidFill>
                  <a:schemeClr val="tx1"/>
                </a:solidFill>
              </a:rPr>
              <a:t>benes</a:t>
            </a:r>
            <a:r>
              <a:rPr lang="cs-CZ" dirty="0" smtClean="0">
                <a:solidFill>
                  <a:schemeClr val="tx1"/>
                </a:solidFill>
              </a:rPr>
              <a:t>.</a:t>
            </a:r>
            <a:r>
              <a:rPr lang="cs-CZ" dirty="0" err="1" smtClean="0">
                <a:solidFill>
                  <a:schemeClr val="tx1"/>
                </a:solidFill>
              </a:rPr>
              <a:t>energy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cs-CZ" dirty="0" smtClean="0">
                <a:solidFill>
                  <a:schemeClr val="tx1"/>
                </a:solidFill>
              </a:rPr>
              <a:t>gmail.com</a:t>
            </a:r>
          </a:p>
          <a:p>
            <a:pPr eaLnBrk="1" hangingPunct="1">
              <a:lnSpc>
                <a:spcPts val="2000"/>
              </a:lnSpc>
              <a:buFontTx/>
              <a:buNone/>
              <a:defRPr/>
            </a:pPr>
            <a:endParaRPr lang="cs-CZ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194186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F_template_v05">
  <a:themeElements>
    <a:clrScheme name="">
      <a:dk1>
        <a:srgbClr val="000000"/>
      </a:dk1>
      <a:lt1>
        <a:srgbClr val="FFFFFF"/>
      </a:lt1>
      <a:dk2>
        <a:srgbClr val="003399"/>
      </a:dk2>
      <a:lt2>
        <a:srgbClr val="D1BDC2"/>
      </a:lt2>
      <a:accent1>
        <a:srgbClr val="003399"/>
      </a:accent1>
      <a:accent2>
        <a:srgbClr val="EBE3E0"/>
      </a:accent2>
      <a:accent3>
        <a:srgbClr val="FFFFFF"/>
      </a:accent3>
      <a:accent4>
        <a:srgbClr val="000000"/>
      </a:accent4>
      <a:accent5>
        <a:srgbClr val="AAADCA"/>
      </a:accent5>
      <a:accent6>
        <a:srgbClr val="D5CECB"/>
      </a:accent6>
      <a:hlink>
        <a:srgbClr val="F45813"/>
      </a:hlink>
      <a:folHlink>
        <a:srgbClr val="79000E"/>
      </a:folHlink>
    </a:clrScheme>
    <a:fontScheme name="AF_template_v0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C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rgbClr val="FFFF00"/>
        </a:solidFill>
      </a:spPr>
      <a:bodyPr wrap="square" rtlCol="0">
        <a:spAutoFit/>
      </a:bodyPr>
      <a:lstStyle>
        <a:defPPr algn="ctr">
          <a:defRPr sz="1600" dirty="0" smtClean="0"/>
        </a:defPPr>
      </a:lstStyle>
    </a:txDef>
  </a:objectDefaults>
  <a:extraClrSchemeLst>
    <a:extraClrScheme>
      <a:clrScheme name="AF_template_v05 1">
        <a:dk1>
          <a:srgbClr val="000000"/>
        </a:dk1>
        <a:lt1>
          <a:srgbClr val="FFFFFF"/>
        </a:lt1>
        <a:dk2>
          <a:srgbClr val="DF961E"/>
        </a:dk2>
        <a:lt2>
          <a:srgbClr val="9B9B9B"/>
        </a:lt2>
        <a:accent1>
          <a:srgbClr val="224C9C"/>
        </a:accent1>
        <a:accent2>
          <a:srgbClr val="7FA0E3"/>
        </a:accent2>
        <a:accent3>
          <a:srgbClr val="FFFFFF"/>
        </a:accent3>
        <a:accent4>
          <a:srgbClr val="000000"/>
        </a:accent4>
        <a:accent5>
          <a:srgbClr val="ABB2CB"/>
        </a:accent5>
        <a:accent6>
          <a:srgbClr val="7291CE"/>
        </a:accent6>
        <a:hlink>
          <a:srgbClr val="D5D5D5"/>
        </a:hlink>
        <a:folHlink>
          <a:srgbClr val="005E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_template_v05 2">
        <a:dk1>
          <a:srgbClr val="000000"/>
        </a:dk1>
        <a:lt1>
          <a:srgbClr val="FFFFFF"/>
        </a:lt1>
        <a:dk2>
          <a:srgbClr val="0035AD"/>
        </a:dk2>
        <a:lt2>
          <a:srgbClr val="BDB6B0"/>
        </a:lt2>
        <a:accent1>
          <a:srgbClr val="0035AD"/>
        </a:accent1>
        <a:accent2>
          <a:srgbClr val="D9D5D2"/>
        </a:accent2>
        <a:accent3>
          <a:srgbClr val="FFFFFF"/>
        </a:accent3>
        <a:accent4>
          <a:srgbClr val="000000"/>
        </a:accent4>
        <a:accent5>
          <a:srgbClr val="AAAED3"/>
        </a:accent5>
        <a:accent6>
          <a:srgbClr val="C4C1BE"/>
        </a:accent6>
        <a:hlink>
          <a:srgbClr val="FF5E00"/>
        </a:hlink>
        <a:folHlink>
          <a:srgbClr val="7A1D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owerpoint document" ma:contentTypeID="0x010100DA53C353D32B2D42B0AE2EF55A68ED8D1200D5D9DBBC16F9D845B59F9DF8B75C4877" ma:contentTypeVersion="" ma:contentTypeDescription="" ma:contentTypeScope="" ma:versionID="7c7243fa22cb4f3fcaebd98640c1d2de">
  <xsd:schema xmlns:xsd="http://www.w3.org/2001/XMLSchema" xmlns:xs="http://www.w3.org/2001/XMLSchema" xmlns:p="http://schemas.microsoft.com/office/2006/metadata/properties" xmlns:ns2="e6ec678c-9e7a-45b6-879d-42b5de9d141d" targetNamespace="http://schemas.microsoft.com/office/2006/metadata/properties" ma:root="true" ma:fieldsID="4ec88a5b5d42d7d3ebfb104f230765c7" ns2:_="">
    <xsd:import namespace="e6ec678c-9e7a-45b6-879d-42b5de9d141d"/>
    <xsd:element name="properties">
      <xsd:complexType>
        <xsd:sequence>
          <xsd:element name="documentManagement">
            <xsd:complexType>
              <xsd:all>
                <xsd:element ref="ns2:PublishToArchive" minOccurs="0"/>
                <xsd:element ref="ns2:DocPublished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c678c-9e7a-45b6-879d-42b5de9d141d" elementFormDefault="qualified">
    <xsd:import namespace="http://schemas.microsoft.com/office/2006/documentManagement/types"/>
    <xsd:import namespace="http://schemas.microsoft.com/office/infopath/2007/PartnerControls"/>
    <xsd:element name="PublishToArchive" ma:index="1" nillable="true" ma:displayName="Publish" ma:default="0" ma:internalName="PublishToArchive">
      <xsd:simpleType>
        <xsd:restriction base="dms:Boolean"/>
      </xsd:simpleType>
    </xsd:element>
    <xsd:element name="DocPublishedDate" ma:index="2" nillable="true" ma:displayName="Published Date" ma:internalName="DocPublishedDat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PublishToArchive xmlns="e6ec678c-9e7a-45b6-879d-42b5de9d141d">true</PublishToArchive>
  </documentManagement>
</p:properties>
</file>

<file path=customXml/item3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855C929B-3E06-4DBB-BFC5-D438297940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ec678c-9e7a-45b6-879d-42b5de9d14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BC25EB-9ECE-4135-AD98-86B045DA421D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e6ec678c-9e7a-45b6-879d-42b5de9d141d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3F5F725-0E3F-4768-92DA-D6DBCAB34A0E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18356</TotalTime>
  <Words>523</Words>
  <Application>Microsoft Office PowerPoint</Application>
  <PresentationFormat>Předvádění na obrazovce (4:3)</PresentationFormat>
  <Paragraphs>92</Paragraphs>
  <Slides>16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AF_template_v05</vt:lpstr>
      <vt:lpstr>Srovnání ostrovních provozů a transformátorů s regulací fáze  jako opatření proti blackoutu</vt:lpstr>
      <vt:lpstr>Různé příčiny blackoutu nás uvedou do problémů na různou dobu</vt:lpstr>
      <vt:lpstr>Kritičnost situace v závislosti na rozsahu a délce výpadku</vt:lpstr>
      <vt:lpstr>Zásobování elektřinou</vt:lpstr>
      <vt:lpstr>Ukazatele spolehlivosti dodávky důležité pro spotřebitele (SAIFI, SAIDI, CAIDY) </vt:lpstr>
      <vt:lpstr>Ukazatele nepřetržitosti (plynulosti) distribuce elektřiny (rok 2013)</vt:lpstr>
      <vt:lpstr>Vývoj četnosti přerušení distribuce</vt:lpstr>
      <vt:lpstr>Vývoj doby přerušení distribuce</vt:lpstr>
      <vt:lpstr>Prevence pomocí  transformátorů s regulací fáze (Phase-shifting transformer)</vt:lpstr>
      <vt:lpstr>Tranzitní toky ve směru  Německo → ČR → Rakousko</vt:lpstr>
      <vt:lpstr>Prevence pomocí krizových ostrovních provozů</vt:lpstr>
      <vt:lpstr>Výpočet dopadu blackoutu na ukazatele SAIDI a CAIDI</vt:lpstr>
      <vt:lpstr>Vliv trvání blackoutu na ukazatel SAIDI</vt:lpstr>
      <vt:lpstr>Vliv trvání blackoutu na ukazatel CAIDI</vt:lpstr>
      <vt:lpstr>Závěr</vt:lpstr>
      <vt:lpstr>Kontakt </vt:lpstr>
    </vt:vector>
  </TitlesOfParts>
  <Company>AB Ångpanneföreningen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a103625</dc:creator>
  <cp:lastModifiedBy>VS</cp:lastModifiedBy>
  <cp:revision>324</cp:revision>
  <cp:lastPrinted>2003-04-16T11:32:24Z</cp:lastPrinted>
  <dcterms:created xsi:type="dcterms:W3CDTF">2004-03-12T10:43:02Z</dcterms:created>
  <dcterms:modified xsi:type="dcterms:W3CDTF">2014-11-10T17:12:56Z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0x010100DA53C353D32B2D42B0AE2EF55A68ED8D1200D5D9DBBC16F9D845B59F9DF8B75C4877</vt:lpwstr>
  </property>
</Properties>
</file>