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4"/>
  </p:sldMasterIdLst>
  <p:notesMasterIdLst>
    <p:notesMasterId r:id="rId22"/>
  </p:notesMasterIdLst>
  <p:handoutMasterIdLst>
    <p:handoutMasterId r:id="rId23"/>
  </p:handoutMasterIdLst>
  <p:sldIdLst>
    <p:sldId id="678" r:id="rId5"/>
    <p:sldId id="679" r:id="rId6"/>
    <p:sldId id="832" r:id="rId7"/>
    <p:sldId id="833" r:id="rId8"/>
    <p:sldId id="756" r:id="rId9"/>
    <p:sldId id="763" r:id="rId10"/>
    <p:sldId id="834" r:id="rId11"/>
    <p:sldId id="754" r:id="rId12"/>
    <p:sldId id="768" r:id="rId13"/>
    <p:sldId id="766" r:id="rId14"/>
    <p:sldId id="770" r:id="rId15"/>
    <p:sldId id="771" r:id="rId16"/>
    <p:sldId id="772" r:id="rId17"/>
    <p:sldId id="835" r:id="rId18"/>
    <p:sldId id="837" r:id="rId19"/>
    <p:sldId id="838" r:id="rId20"/>
    <p:sldId id="839" r:id="rId21"/>
  </p:sldIdLst>
  <p:sldSz cx="9144000" cy="6858000" type="screen4x3"/>
  <p:notesSz cx="6667500" cy="980598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737"/>
    <a:srgbClr val="FC4EE3"/>
    <a:srgbClr val="08B808"/>
    <a:srgbClr val="1DA748"/>
    <a:srgbClr val="168E2D"/>
    <a:srgbClr val="E5A609"/>
    <a:srgbClr val="4B9CC1"/>
    <a:srgbClr val="B57575"/>
    <a:srgbClr val="1EAE4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>
        <p:scale>
          <a:sx n="70" d="100"/>
          <a:sy n="70" d="100"/>
        </p:scale>
        <p:origin x="-1084" y="2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404"/>
    </p:cViewPr>
  </p:sorter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062663" y="9324975"/>
            <a:ext cx="582612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35355" tIns="66882" rIns="135355" bIns="66882" anchor="ctr">
            <a:spAutoFit/>
          </a:bodyPr>
          <a:lstStyle/>
          <a:p>
            <a:pPr algn="r" defTabSz="1144588"/>
            <a:fld id="{6F6F1983-94BF-4E38-B858-108BA994526A}" type="slidenum">
              <a:rPr lang="sv-SE" sz="2100"/>
              <a:pPr algn="r" defTabSz="1144588"/>
              <a:t>‹#›</a:t>
            </a:fld>
            <a:endParaRPr lang="sv-SE" sz="2100"/>
          </a:p>
        </p:txBody>
      </p:sp>
    </p:spTree>
    <p:extLst>
      <p:ext uri="{BB962C8B-B14F-4D97-AF65-F5344CB8AC3E}">
        <p14:creationId xmlns:p14="http://schemas.microsoft.com/office/powerpoint/2010/main" val="469452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4238" y="4673600"/>
            <a:ext cx="4894262" cy="4430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135355" tIns="66882" rIns="135355" bIns="668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50925" y="860425"/>
            <a:ext cx="4567238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49963" y="9324975"/>
            <a:ext cx="5953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35355" tIns="66882" rIns="135355" bIns="66882" anchor="ctr">
            <a:spAutoFit/>
          </a:bodyPr>
          <a:lstStyle/>
          <a:p>
            <a:pPr algn="r" defTabSz="1144588"/>
            <a:fld id="{C228FB5D-AAA9-42E2-993A-982E68A2C652}" type="slidenum">
              <a:rPr lang="sv-SE" sz="2100"/>
              <a:pPr algn="r" defTabSz="1144588"/>
              <a:t>‹#›</a:t>
            </a:fld>
            <a:endParaRPr lang="sv-SE" sz="2100"/>
          </a:p>
        </p:txBody>
      </p:sp>
    </p:spTree>
    <p:extLst>
      <p:ext uri="{BB962C8B-B14F-4D97-AF65-F5344CB8AC3E}">
        <p14:creationId xmlns:p14="http://schemas.microsoft.com/office/powerpoint/2010/main" val="1646218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4101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776707" y="9313987"/>
            <a:ext cx="2889250" cy="490299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78DA4A4-98C3-4F6E-A162-5B9510D073B7}" type="slidenum">
              <a:rPr lang="cs-CZ" altLang="cs-CZ" sz="1200">
                <a:latin typeface="Times New Roman" pitchFamily="18" charset="0"/>
              </a:rPr>
              <a:pPr eaLnBrk="1" hangingPunct="1"/>
              <a:t>7</a:t>
            </a:fld>
            <a:endParaRPr lang="cs-CZ" altLang="cs-CZ" sz="120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284413"/>
            <a:ext cx="4113213" cy="4059237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sv-SE"/>
              <a:t>Text in left field. Arial 20 pt</a:t>
            </a:r>
          </a:p>
          <a:p>
            <a:r>
              <a:rPr lang="sv-SE"/>
              <a:t>Place your image to the right. Adjust towards guides.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827213" y="827088"/>
            <a:ext cx="6407150" cy="1230312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Template 2</a:t>
            </a:r>
            <a:br>
              <a:rPr lang="sv-SE" dirty="0"/>
            </a:br>
            <a:r>
              <a:rPr lang="sv-SE" dirty="0"/>
              <a:t>Heading</a:t>
            </a:r>
          </a:p>
        </p:txBody>
      </p:sp>
    </p:spTree>
  </p:cSld>
  <p:clrMapOvr>
    <a:masterClrMapping/>
  </p:clrMapOvr>
  <p:transition spd="med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66763" indent="-288925">
              <a:buFont typeface="Arial" panose="020B0604020202020204" pitchFamily="34" charset="0"/>
              <a:buChar char="‒"/>
              <a:defRPr/>
            </a:lvl2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B66C98D-FD59-49DE-ADE4-C46CD00AE88C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F0475C-C4D0-4B94-94BC-9BD35B17BE94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828800" y="2286000"/>
            <a:ext cx="32004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81600" y="2286000"/>
            <a:ext cx="32004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04FA5D-97C9-4831-9DFB-70F3D1313D37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7CAD3A-920C-4A24-87E7-F86105F1B77F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CF6361-CFB3-4CF8-8F66-7972A0529EE7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63E1EE-AD0B-40B4-B387-82299BA343B0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6CD94B-6877-4051-B4BB-68AE39040247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3127E6-04E3-4A48-9AAF-E0D97DF0EE59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44313E-5813-4E6F-948C-B734686464E1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43700" y="827088"/>
            <a:ext cx="1638300" cy="50403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828800" y="827088"/>
            <a:ext cx="4762500" cy="50403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F934B1-2AC7-405E-8B8B-4DF45A3F32EA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27088"/>
            <a:ext cx="6553200" cy="11303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1828800" y="2286000"/>
            <a:ext cx="6553200" cy="358140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>
          <a:xfrm>
            <a:off x="223838" y="6400800"/>
            <a:ext cx="1371600" cy="304800"/>
          </a:xfrm>
        </p:spPr>
        <p:txBody>
          <a:bodyPr/>
          <a:lstStyle>
            <a:lvl1pPr>
              <a:defRPr/>
            </a:lvl1pPr>
          </a:lstStyle>
          <a:p>
            <a:fld id="{C20509FE-AE15-4370-A3EF-D12842D6CD8E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7450" y="0"/>
            <a:ext cx="7777163" cy="98107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187450" y="1341438"/>
            <a:ext cx="7705725" cy="5516562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2286000"/>
            <a:ext cx="6553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6000" tIns="82800" rIns="126000" bIns="82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here to start</a:t>
            </a:r>
          </a:p>
          <a:p>
            <a:pPr lvl="1"/>
            <a:r>
              <a:rPr lang="sv-SE" smtClean="0"/>
              <a:t>Level two</a:t>
            </a:r>
          </a:p>
          <a:p>
            <a:pPr lvl="2"/>
            <a:r>
              <a:rPr lang="sv-SE" smtClean="0"/>
              <a:t>Level Three</a:t>
            </a:r>
          </a:p>
        </p:txBody>
      </p:sp>
      <p:sp>
        <p:nvSpPr>
          <p:cNvPr id="219220" name="Rectangle 8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3838" y="6400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1800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fld id="{B5F49AF9-FA0B-4971-A812-61D642F6C805}" type="slidenum">
              <a:rPr lang="en-IE"/>
              <a:pPr/>
              <a:t>‹#›</a:t>
            </a:fld>
            <a:endParaRPr lang="en-IE"/>
          </a:p>
        </p:txBody>
      </p:sp>
      <p:sp>
        <p:nvSpPr>
          <p:cNvPr id="219231" name="Rectangle 95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827088"/>
            <a:ext cx="65532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126000" tIns="44450" rIns="126000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Template 1</a:t>
            </a:r>
            <a:br>
              <a:rPr lang="sv-SE" dirty="0" smtClean="0"/>
            </a:br>
            <a:r>
              <a:rPr lang="sv-SE" dirty="0" smtClean="0"/>
              <a:t>Heading</a:t>
            </a:r>
          </a:p>
        </p:txBody>
      </p:sp>
      <p:sp>
        <p:nvSpPr>
          <p:cNvPr id="219238" name="Rectangle 10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ransition spd="med">
    <p:strips dir="ru"/>
  </p:transition>
  <p:hf hdr="0" ftr="0" dt="0"/>
  <p:txStyles>
    <p:titleStyle>
      <a:lvl1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2pPr>
      <a:lvl3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3pPr>
      <a:lvl4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4pPr>
      <a:lvl5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5pPr>
      <a:lvl6pPr marL="4572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6pPr>
      <a:lvl7pPr marL="9144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7pPr>
      <a:lvl8pPr marL="13716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8pPr>
      <a:lvl9pPr marL="18288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9pPr>
    </p:titleStyle>
    <p:bodyStyle>
      <a:lvl1pPr marL="285750" indent="-285750" algn="l" defTabSz="762000" rtl="0" eaLnBrk="0" fontAlgn="base" hangingPunct="0">
        <a:spcBef>
          <a:spcPct val="60000"/>
        </a:spcBef>
        <a:spcAft>
          <a:spcPct val="0"/>
        </a:spcAft>
        <a:buClr>
          <a:srgbClr val="F45813"/>
        </a:buClr>
        <a:buFont typeface="Wingdings" pitchFamily="2" charset="2"/>
        <a:buChar char="§"/>
        <a:tabLst>
          <a:tab pos="279400" algn="l"/>
        </a:tabLst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66763" indent="-288925" algn="l" defTabSz="762000" rtl="0" eaLnBrk="0" fontAlgn="base" hangingPunct="0">
        <a:spcBef>
          <a:spcPct val="30000"/>
        </a:spcBef>
        <a:spcAft>
          <a:spcPct val="0"/>
        </a:spcAft>
        <a:buClr>
          <a:srgbClr val="F45813"/>
        </a:buClr>
        <a:buFont typeface="Wingdings" pitchFamily="2" charset="2"/>
        <a:buChar char="§"/>
        <a:tabLst>
          <a:tab pos="279400" algn="l"/>
        </a:tabLst>
        <a:defRPr>
          <a:solidFill>
            <a:srgbClr val="000000"/>
          </a:solidFill>
          <a:latin typeface="+mn-lt"/>
        </a:defRPr>
      </a:lvl2pPr>
      <a:lvl3pPr marL="12382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F45813"/>
        </a:buClr>
        <a:buFont typeface="Wingdings" pitchFamily="2" charset="2"/>
        <a:buChar char="§"/>
        <a:tabLst>
          <a:tab pos="279400" algn="l"/>
        </a:tabLst>
        <a:defRPr sz="1600">
          <a:solidFill>
            <a:srgbClr val="000000"/>
          </a:solidFill>
          <a:latin typeface="+mn-lt"/>
        </a:defRPr>
      </a:lvl3pPr>
      <a:lvl4pPr marL="16573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Char char="–"/>
        <a:tabLst>
          <a:tab pos="279400" algn="l"/>
        </a:tabLst>
        <a:defRPr sz="1400">
          <a:solidFill>
            <a:srgbClr val="000000"/>
          </a:solidFill>
          <a:latin typeface="+mn-lt"/>
        </a:defRPr>
      </a:lvl4pPr>
      <a:lvl5pPr marL="20764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5pPr>
      <a:lvl6pPr marL="25336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6pPr>
      <a:lvl7pPr marL="29908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7pPr>
      <a:lvl8pPr marL="34480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8pPr>
      <a:lvl9pPr marL="39052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wmf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79612" y="3338988"/>
            <a:ext cx="3672412" cy="22503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en-US" sz="2000" dirty="0" smtClean="0"/>
          </a:p>
          <a:p>
            <a:pPr>
              <a:spcBef>
                <a:spcPts val="600"/>
              </a:spcBef>
            </a:pPr>
            <a:endParaRPr lang="cs-CZ" dirty="0" smtClean="0"/>
          </a:p>
          <a:p>
            <a:pPr>
              <a:spcBef>
                <a:spcPts val="600"/>
              </a:spcBef>
            </a:pPr>
            <a:endParaRPr lang="cs-CZ" dirty="0"/>
          </a:p>
          <a:p>
            <a:pPr>
              <a:spcBef>
                <a:spcPts val="600"/>
              </a:spcBef>
            </a:pPr>
            <a:r>
              <a:rPr lang="cs-CZ" dirty="0" smtClean="0"/>
              <a:t>Praha</a:t>
            </a:r>
            <a:r>
              <a:rPr lang="cs-CZ" dirty="0" smtClean="0"/>
              <a:t>, </a:t>
            </a:r>
            <a:r>
              <a:rPr lang="cs-CZ" dirty="0" smtClean="0"/>
              <a:t>7</a:t>
            </a:r>
            <a:r>
              <a:rPr lang="en-US" dirty="0" smtClean="0"/>
              <a:t>.</a:t>
            </a:r>
            <a:r>
              <a:rPr lang="cs-CZ" dirty="0"/>
              <a:t>7</a:t>
            </a:r>
            <a:r>
              <a:rPr lang="en-US" dirty="0" smtClean="0"/>
              <a:t>.201</a:t>
            </a:r>
            <a:r>
              <a:rPr lang="cs-CZ" dirty="0" smtClean="0"/>
              <a:t>4</a:t>
            </a:r>
            <a:endParaRPr lang="cs-CZ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79612" y="2103438"/>
            <a:ext cx="5922712" cy="1470025"/>
          </a:xfrm>
        </p:spPr>
        <p:txBody>
          <a:bodyPr/>
          <a:lstStyle/>
          <a:p>
            <a:r>
              <a:rPr lang="cs-CZ" dirty="0" smtClean="0"/>
              <a:t>Závěry z </a:t>
            </a:r>
            <a:r>
              <a:rPr lang="cs-CZ" dirty="0" smtClean="0"/>
              <a:t>cvičení HMP </a:t>
            </a:r>
            <a:r>
              <a:rPr lang="cs-CZ" dirty="0" smtClean="0"/>
              <a:t>Blackout 2014 </a:t>
            </a:r>
            <a:br>
              <a:rPr lang="cs-CZ" dirty="0" smtClean="0"/>
            </a:br>
            <a:r>
              <a:rPr lang="cs-CZ" dirty="0" smtClean="0"/>
              <a:t>– energetická část</a:t>
            </a:r>
            <a:endParaRPr lang="en-US" sz="2000" cap="all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51" y="3274719"/>
            <a:ext cx="4029555" cy="267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9688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Obsah presentace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800" y="2286000"/>
            <a:ext cx="7063776" cy="3581400"/>
          </a:xfrm>
        </p:spPr>
        <p:txBody>
          <a:bodyPr/>
          <a:lstStyle/>
          <a:p>
            <a:r>
              <a:rPr lang="cs-CZ" dirty="0"/>
              <a:t>Současný způsob obnovy provozu elektrizační soustavy</a:t>
            </a:r>
            <a:endParaRPr lang="cs-CZ" dirty="0" smtClean="0"/>
          </a:p>
          <a:p>
            <a:r>
              <a:rPr lang="cs-CZ" dirty="0"/>
              <a:t>Příčiny </a:t>
            </a:r>
            <a:r>
              <a:rPr lang="cs-CZ" dirty="0" err="1"/>
              <a:t>blackoutu</a:t>
            </a:r>
            <a:r>
              <a:rPr lang="cs-CZ" dirty="0"/>
              <a:t> a zranitelnost elektrizační soustavy</a:t>
            </a:r>
            <a:endParaRPr lang="cs-CZ" dirty="0" smtClean="0"/>
          </a:p>
          <a:p>
            <a:r>
              <a:rPr lang="cs-CZ" dirty="0"/>
              <a:t>Zranitelnost velkých měst</a:t>
            </a:r>
            <a:endParaRPr lang="cs-CZ" dirty="0" smtClean="0"/>
          </a:p>
          <a:p>
            <a:r>
              <a:rPr lang="cs-CZ" dirty="0" smtClean="0"/>
              <a:t>Strategie prevence a zkušenosti </a:t>
            </a:r>
            <a:r>
              <a:rPr lang="cs-CZ" dirty="0"/>
              <a:t>ze zahraničí</a:t>
            </a:r>
          </a:p>
          <a:p>
            <a:r>
              <a:rPr lang="cs-CZ" dirty="0" smtClean="0"/>
              <a:t>Opatření </a:t>
            </a:r>
            <a:r>
              <a:rPr lang="cs-CZ" dirty="0"/>
              <a:t>pro zvýšení odolnosti Prahy proti </a:t>
            </a:r>
            <a:r>
              <a:rPr lang="cs-CZ" dirty="0" err="1" smtClean="0"/>
              <a:t>blackoutu</a:t>
            </a:r>
            <a:endParaRPr lang="cs-CZ" dirty="0" smtClean="0"/>
          </a:p>
          <a:p>
            <a:r>
              <a:rPr lang="cs-CZ" dirty="0" smtClean="0"/>
              <a:t>Závěr</a:t>
            </a:r>
          </a:p>
        </p:txBody>
      </p:sp>
      <p:sp>
        <p:nvSpPr>
          <p:cNvPr id="4" name="Zástupný symbol pro číslo snímku 2"/>
          <p:cNvSpPr>
            <a:spLocks noGrp="1"/>
          </p:cNvSpPr>
          <p:nvPr>
            <p:ph type="sldNum" sz="quarter" idx="10"/>
          </p:nvPr>
        </p:nvSpPr>
        <p:spPr>
          <a:xfrm>
            <a:off x="223838" y="6400800"/>
            <a:ext cx="1371600" cy="304800"/>
          </a:xfrm>
        </p:spPr>
        <p:txBody>
          <a:bodyPr/>
          <a:lstStyle/>
          <a:p>
            <a:fld id="{FCCF6361-CFB3-4CF8-8F66-7972A0529EE7}" type="slidenum">
              <a:rPr lang="en-IE" smtClean="0"/>
              <a:pPr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67210977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Současný způsob obnovy provozu elektrizační soustavy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 obnovu napájení </a:t>
            </a:r>
            <a:r>
              <a:rPr lang="cs-CZ" dirty="0" smtClean="0"/>
              <a:t>z distribuční </a:t>
            </a:r>
            <a:r>
              <a:rPr lang="cs-CZ" dirty="0"/>
              <a:t>soustavy je odpovědný provozovatel distribuční </a:t>
            </a:r>
            <a:r>
              <a:rPr lang="cs-CZ" dirty="0" smtClean="0"/>
              <a:t>soustavy</a:t>
            </a:r>
          </a:p>
          <a:p>
            <a:r>
              <a:rPr lang="cs-CZ" dirty="0" smtClean="0"/>
              <a:t>Obnova </a:t>
            </a:r>
            <a:r>
              <a:rPr lang="cs-CZ" dirty="0"/>
              <a:t>provozu distribuční soustavy je možná až po obnově provozu přenosové soustavy </a:t>
            </a:r>
            <a:r>
              <a:rPr lang="cs-CZ" dirty="0" smtClean="0"/>
              <a:t>(ev. </a:t>
            </a:r>
            <a:r>
              <a:rPr lang="cs-CZ" dirty="0"/>
              <a:t>jejich částí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Standardy obnovy v ČR jsou: </a:t>
            </a:r>
            <a:endParaRPr lang="cs-CZ" dirty="0"/>
          </a:p>
          <a:p>
            <a:pPr lvl="1"/>
            <a:r>
              <a:rPr lang="cs-CZ" dirty="0"/>
              <a:t>18 hodin </a:t>
            </a:r>
            <a:r>
              <a:rPr lang="cs-CZ" dirty="0" smtClean="0"/>
              <a:t>pro napěťovou úroveň </a:t>
            </a:r>
            <a:r>
              <a:rPr lang="cs-CZ" dirty="0"/>
              <a:t>do 1 </a:t>
            </a:r>
            <a:r>
              <a:rPr lang="cs-CZ" dirty="0" err="1" smtClean="0"/>
              <a:t>kV</a:t>
            </a:r>
            <a:r>
              <a:rPr lang="cs-CZ" dirty="0" smtClean="0"/>
              <a:t> (12 h v Praze)</a:t>
            </a:r>
            <a:endParaRPr lang="cs-CZ" dirty="0"/>
          </a:p>
          <a:p>
            <a:pPr lvl="1"/>
            <a:r>
              <a:rPr lang="cs-CZ" dirty="0"/>
              <a:t>12 hodin pro napěťovou úroveň </a:t>
            </a:r>
            <a:r>
              <a:rPr lang="cs-CZ" dirty="0" smtClean="0"/>
              <a:t>nad </a:t>
            </a:r>
            <a:r>
              <a:rPr lang="cs-CZ" dirty="0"/>
              <a:t>1 </a:t>
            </a:r>
            <a:r>
              <a:rPr lang="cs-CZ" dirty="0" err="1" smtClean="0"/>
              <a:t>kV</a:t>
            </a:r>
            <a:r>
              <a:rPr lang="cs-CZ" dirty="0" smtClean="0"/>
              <a:t> (8 h v Praze)</a:t>
            </a:r>
          </a:p>
          <a:p>
            <a:r>
              <a:rPr lang="cs-CZ" dirty="0"/>
              <a:t>Při vyhlášení stavu nouze </a:t>
            </a:r>
            <a:r>
              <a:rPr lang="cs-CZ" dirty="0" smtClean="0"/>
              <a:t>uvedený </a:t>
            </a:r>
            <a:r>
              <a:rPr lang="cs-CZ" dirty="0"/>
              <a:t>standard </a:t>
            </a:r>
            <a:r>
              <a:rPr lang="cs-CZ" dirty="0" smtClean="0"/>
              <a:t>neplatí</a:t>
            </a:r>
          </a:p>
          <a:p>
            <a:r>
              <a:rPr lang="cs-CZ" dirty="0"/>
              <a:t>Při stavech nouze nemá zákazník ze zákona nárok na finanční náhradu za nedodržení standardů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2054766"/>
      </p:ext>
    </p:extLst>
  </p:cSld>
  <p:clrMapOvr>
    <a:masterClrMapping/>
  </p:clrMapOvr>
  <p:transition spd="med">
    <p:strips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27088"/>
            <a:ext cx="6973764" cy="1130300"/>
          </a:xfrm>
        </p:spPr>
        <p:txBody>
          <a:bodyPr/>
          <a:lstStyle/>
          <a:p>
            <a:r>
              <a:rPr lang="cs-CZ" dirty="0" err="1"/>
              <a:t>Blackout</a:t>
            </a:r>
            <a:r>
              <a:rPr lang="cs-CZ" dirty="0"/>
              <a:t> </a:t>
            </a:r>
            <a:r>
              <a:rPr lang="cs-CZ" dirty="0" smtClean="0"/>
              <a:t>= </a:t>
            </a:r>
            <a:r>
              <a:rPr lang="cs-CZ" dirty="0"/>
              <a:t>přerušení dodávek elektřiny velkého </a:t>
            </a:r>
            <a:r>
              <a:rPr lang="cs-CZ" dirty="0" smtClean="0"/>
              <a:t>rozsahu, ale rozhodující je čas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„</a:t>
            </a:r>
            <a:r>
              <a:rPr lang="cs-CZ" b="1" dirty="0" err="1"/>
              <a:t>Blackout</a:t>
            </a:r>
            <a:r>
              <a:rPr lang="cs-CZ" b="1" dirty="0"/>
              <a:t> prvního stupně“</a:t>
            </a:r>
            <a:r>
              <a:rPr lang="cs-CZ" dirty="0"/>
              <a:t> </a:t>
            </a:r>
            <a:r>
              <a:rPr lang="cs-CZ" dirty="0" smtClean="0"/>
              <a:t> - několikahodinový rozpad </a:t>
            </a:r>
            <a:r>
              <a:rPr lang="cs-CZ" dirty="0"/>
              <a:t>provozu přenosové soustavy </a:t>
            </a:r>
            <a:r>
              <a:rPr lang="cs-CZ" dirty="0" smtClean="0"/>
              <a:t>(bez poškození, anebo </a:t>
            </a:r>
            <a:r>
              <a:rPr lang="cs-CZ" dirty="0"/>
              <a:t>pouze s menší destrukcí </a:t>
            </a:r>
            <a:r>
              <a:rPr lang="cs-CZ" dirty="0" smtClean="0"/>
              <a:t>- rychle </a:t>
            </a:r>
            <a:r>
              <a:rPr lang="cs-CZ" dirty="0"/>
              <a:t>opravitelnou</a:t>
            </a:r>
            <a:r>
              <a:rPr lang="cs-CZ" dirty="0" smtClean="0"/>
              <a:t>)</a:t>
            </a:r>
            <a:endParaRPr lang="cs-CZ" dirty="0"/>
          </a:p>
          <a:p>
            <a:r>
              <a:rPr lang="cs-CZ" b="1" dirty="0"/>
              <a:t>„</a:t>
            </a:r>
            <a:r>
              <a:rPr lang="cs-CZ" b="1" dirty="0" err="1"/>
              <a:t>Blackout</a:t>
            </a:r>
            <a:r>
              <a:rPr lang="cs-CZ" b="1" dirty="0"/>
              <a:t> druhého stupně“</a:t>
            </a:r>
            <a:r>
              <a:rPr lang="cs-CZ" dirty="0"/>
              <a:t> může trvat dny až týdny, pokud by došlo k větší destrukci více než jednoho vedení přenosové </a:t>
            </a:r>
            <a:r>
              <a:rPr lang="cs-CZ" dirty="0" smtClean="0"/>
              <a:t>soustavy </a:t>
            </a:r>
          </a:p>
          <a:p>
            <a:r>
              <a:rPr lang="cs-CZ" b="1" dirty="0" smtClean="0"/>
              <a:t>„</a:t>
            </a:r>
            <a:r>
              <a:rPr lang="cs-CZ" b="1" dirty="0" err="1"/>
              <a:t>Blackout</a:t>
            </a:r>
            <a:r>
              <a:rPr lang="cs-CZ" b="1" dirty="0"/>
              <a:t> třetího stupně“</a:t>
            </a:r>
            <a:r>
              <a:rPr lang="cs-CZ" dirty="0"/>
              <a:t> by mohl trvat ještě déle, pokud by byly cíleným a synchronizovaným útokem vyřazeny najednou vazební transformátory propojující přenosovou soustavu s distribučními </a:t>
            </a:r>
            <a:r>
              <a:rPr lang="cs-CZ" dirty="0" smtClean="0"/>
              <a:t>soustavami (v</a:t>
            </a:r>
            <a:r>
              <a:rPr lang="cs-CZ" dirty="0"/>
              <a:t> </a:t>
            </a:r>
            <a:r>
              <a:rPr lang="cs-CZ" dirty="0" smtClean="0"/>
              <a:t>Praze </a:t>
            </a:r>
            <a:r>
              <a:rPr lang="cs-CZ" dirty="0"/>
              <a:t>se jedná o 3 napájecí </a:t>
            </a:r>
            <a:r>
              <a:rPr lang="cs-CZ" dirty="0" smtClean="0"/>
              <a:t>uzly)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8993444"/>
      </p:ext>
    </p:extLst>
  </p:cSld>
  <p:clrMapOvr>
    <a:masterClrMapping/>
  </p:clrMapOvr>
  <p:transition spd="med">
    <p:strips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868" y="4464000"/>
            <a:ext cx="1162540" cy="100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Emma vedení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56" y="3248976"/>
            <a:ext cx="1260168" cy="94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27088"/>
            <a:ext cx="6073644" cy="1130300"/>
          </a:xfrm>
        </p:spPr>
        <p:txBody>
          <a:bodyPr/>
          <a:lstStyle/>
          <a:p>
            <a:r>
              <a:rPr lang="cs-CZ" sz="2800" dirty="0" smtClean="0"/>
              <a:t>Různé příčiny </a:t>
            </a:r>
            <a:r>
              <a:rPr lang="cs-CZ" sz="2800" dirty="0" err="1" smtClean="0"/>
              <a:t>blackoutu</a:t>
            </a:r>
            <a:r>
              <a:rPr lang="cs-CZ" sz="2800" dirty="0" smtClean="0"/>
              <a:t> nás uvedou </a:t>
            </a:r>
            <a:r>
              <a:rPr lang="cs-CZ" sz="2800" dirty="0"/>
              <a:t>do problémů </a:t>
            </a:r>
            <a:r>
              <a:rPr lang="cs-CZ" sz="2800" dirty="0" smtClean="0"/>
              <a:t>na různou dobu</a:t>
            </a: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5</a:t>
            </a:fld>
            <a:endParaRPr lang="en-IE"/>
          </a:p>
        </p:txBody>
      </p:sp>
      <p:sp>
        <p:nvSpPr>
          <p:cNvPr id="5" name="Šipka doprava 4"/>
          <p:cNvSpPr/>
          <p:nvPr/>
        </p:nvSpPr>
        <p:spPr bwMode="auto">
          <a:xfrm>
            <a:off x="3131808" y="2258844"/>
            <a:ext cx="2160288" cy="540072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900" dirty="0" smtClean="0"/>
              <a:t>Nedostupnost</a:t>
            </a:r>
            <a:r>
              <a:rPr kumimoji="0" lang="cs-CZ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podpůrných služeb</a:t>
            </a:r>
          </a:p>
        </p:txBody>
      </p:sp>
      <p:sp>
        <p:nvSpPr>
          <p:cNvPr id="6" name="Šipka doprava 5"/>
          <p:cNvSpPr/>
          <p:nvPr/>
        </p:nvSpPr>
        <p:spPr bwMode="auto">
          <a:xfrm>
            <a:off x="3131808" y="3789048"/>
            <a:ext cx="2160288" cy="540072"/>
          </a:xfrm>
          <a:prstGeom prst="right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Destrukce vedení</a:t>
            </a:r>
          </a:p>
        </p:txBody>
      </p:sp>
      <p:sp>
        <p:nvSpPr>
          <p:cNvPr id="7" name="Šipka doprava 6"/>
          <p:cNvSpPr/>
          <p:nvPr/>
        </p:nvSpPr>
        <p:spPr bwMode="auto">
          <a:xfrm>
            <a:off x="3131808" y="5319252"/>
            <a:ext cx="2160288" cy="540072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Destrukce transformátorů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5472120" y="2258844"/>
            <a:ext cx="288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hodiny - dny</a:t>
            </a:r>
            <a:endParaRPr lang="cs-CZ" sz="24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5562132" y="3834357"/>
            <a:ext cx="288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d</a:t>
            </a:r>
            <a:r>
              <a:rPr lang="cs-CZ" sz="2400" dirty="0" smtClean="0"/>
              <a:t>ny - týdny</a:t>
            </a:r>
            <a:endParaRPr lang="cs-CZ" sz="24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5562132" y="5364561"/>
            <a:ext cx="288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týdny - měsíce</a:t>
            </a:r>
            <a:endParaRPr lang="cs-CZ" sz="2400" dirty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484" y="3323336"/>
            <a:ext cx="1980264" cy="14558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791496" y="3380269"/>
            <a:ext cx="16922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000" b="1" dirty="0" smtClean="0">
                <a:solidFill>
                  <a:srgbClr val="FFFF00"/>
                </a:solidFill>
              </a:rPr>
              <a:t>(2008</a:t>
            </a:r>
            <a:r>
              <a:rPr lang="cs-CZ" sz="1000" b="1" dirty="0">
                <a:solidFill>
                  <a:srgbClr val="FFFF00"/>
                </a:solidFill>
              </a:rPr>
              <a:t>: </a:t>
            </a:r>
            <a:r>
              <a:rPr lang="cs-CZ" sz="1000" b="1" dirty="0" smtClean="0">
                <a:solidFill>
                  <a:srgbClr val="FFFF00"/>
                </a:solidFill>
              </a:rPr>
              <a:t>Emma)</a:t>
            </a:r>
            <a:endParaRPr lang="cs-CZ" sz="1000" b="1" dirty="0">
              <a:solidFill>
                <a:srgbClr val="FFFF00"/>
              </a:solidFill>
            </a:endParaRPr>
          </a:p>
        </p:txBody>
      </p:sp>
      <p:pic>
        <p:nvPicPr>
          <p:cNvPr id="16" name="Picture 15" descr="preview_guerill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79" y="4862641"/>
            <a:ext cx="2001669" cy="153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84" y="1808784"/>
            <a:ext cx="1965122" cy="1440192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62" y="2258844"/>
            <a:ext cx="851945" cy="688371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408" y="3372086"/>
            <a:ext cx="1196624" cy="1047046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764" y="5121634"/>
            <a:ext cx="1471848" cy="84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29476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76" y="908664"/>
            <a:ext cx="8538524" cy="594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188568"/>
            <a:ext cx="6553200" cy="1130300"/>
          </a:xfrm>
        </p:spPr>
        <p:txBody>
          <a:bodyPr/>
          <a:lstStyle/>
          <a:p>
            <a:r>
              <a:rPr lang="cs-CZ" dirty="0" smtClean="0"/>
              <a:t>Kritičnost situace </a:t>
            </a:r>
            <a:r>
              <a:rPr lang="cs-CZ" dirty="0"/>
              <a:t>v závislosti na rozsahu a délce výpadku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6</a:t>
            </a:fld>
            <a:endParaRPr lang="en-IE"/>
          </a:p>
        </p:txBody>
      </p:sp>
      <p:sp>
        <p:nvSpPr>
          <p:cNvPr id="5" name="TextovéPole 4"/>
          <p:cNvSpPr txBox="1"/>
          <p:nvPr/>
        </p:nvSpPr>
        <p:spPr>
          <a:xfrm>
            <a:off x="560158" y="6572457"/>
            <a:ext cx="4371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i="1" dirty="0"/>
              <a:t>Pramen: Projekt VITA, PASR, SINTEF</a:t>
            </a:r>
            <a:endParaRPr lang="cs-CZ" sz="1200" dirty="0" smtClean="0"/>
          </a:p>
        </p:txBody>
      </p:sp>
      <p:cxnSp>
        <p:nvCxnSpPr>
          <p:cNvPr id="7" name="Přímá spojnice 6"/>
          <p:cNvCxnSpPr/>
          <p:nvPr/>
        </p:nvCxnSpPr>
        <p:spPr bwMode="auto">
          <a:xfrm>
            <a:off x="161412" y="5859324"/>
            <a:ext cx="864115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75737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" name="TextovéPole 7"/>
          <p:cNvSpPr txBox="1"/>
          <p:nvPr/>
        </p:nvSpPr>
        <p:spPr>
          <a:xfrm>
            <a:off x="161412" y="5589288"/>
            <a:ext cx="1440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 smtClean="0"/>
              <a:t>Blackout</a:t>
            </a:r>
            <a:r>
              <a:rPr lang="cs-CZ" sz="1400" dirty="0" smtClean="0"/>
              <a:t> Praha</a:t>
            </a:r>
          </a:p>
        </p:txBody>
      </p:sp>
      <p:cxnSp>
        <p:nvCxnSpPr>
          <p:cNvPr id="11" name="Přímá spojnice 10"/>
          <p:cNvCxnSpPr/>
          <p:nvPr/>
        </p:nvCxnSpPr>
        <p:spPr bwMode="auto">
          <a:xfrm>
            <a:off x="161412" y="2311115"/>
            <a:ext cx="864115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75737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TextovéPole 11"/>
          <p:cNvSpPr txBox="1"/>
          <p:nvPr/>
        </p:nvSpPr>
        <p:spPr>
          <a:xfrm>
            <a:off x="161412" y="2041079"/>
            <a:ext cx="1260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 smtClean="0"/>
              <a:t>Blackout</a:t>
            </a:r>
            <a:r>
              <a:rPr lang="cs-CZ" sz="1400" dirty="0" smtClean="0"/>
              <a:t> ČR</a:t>
            </a:r>
          </a:p>
        </p:txBody>
      </p:sp>
    </p:spTree>
    <p:extLst>
      <p:ext uri="{BB962C8B-B14F-4D97-AF65-F5344CB8AC3E}">
        <p14:creationId xmlns:p14="http://schemas.microsoft.com/office/powerpoint/2010/main" val="35033697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Text Box 2"/>
          <p:cNvSpPr txBox="1">
            <a:spLocks noChangeArrowheads="1"/>
          </p:cNvSpPr>
          <p:nvPr/>
        </p:nvSpPr>
        <p:spPr bwMode="auto">
          <a:xfrm>
            <a:off x="1331568" y="1365812"/>
            <a:ext cx="25490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cs-CZ" sz="2000" i="1" dirty="0">
                <a:solidFill>
                  <a:srgbClr val="000099"/>
                </a:solidFill>
                <a:latin typeface="Arial" charset="0"/>
              </a:rPr>
              <a:t>Z obehnaných zdí …</a:t>
            </a:r>
            <a:endParaRPr lang="en-US" sz="2000" i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55964" y="4329113"/>
            <a:ext cx="34559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1800" dirty="0">
                <a:solidFill>
                  <a:srgbClr val="000099"/>
                </a:solidFill>
              </a:rPr>
              <a:t>Uzavřená, soběstačná, schopná přežít několikaměsíční obléhání</a:t>
            </a:r>
            <a:endParaRPr lang="en-GB" altLang="cs-CZ" sz="1800" dirty="0">
              <a:solidFill>
                <a:srgbClr val="000099"/>
              </a:solidFill>
            </a:endParaRP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104775" y="5349875"/>
            <a:ext cx="8766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cs-CZ"/>
          </a:p>
        </p:txBody>
      </p:sp>
      <p:sp>
        <p:nvSpPr>
          <p:cNvPr id="496645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0" y="458604"/>
            <a:ext cx="6553200" cy="1130300"/>
          </a:xfrm>
        </p:spPr>
        <p:txBody>
          <a:bodyPr/>
          <a:lstStyle/>
          <a:p>
            <a:pPr eaLnBrk="1" hangingPunct="1">
              <a:defRPr/>
            </a:pPr>
            <a:r>
              <a:rPr lang="cs-CZ" dirty="0" smtClean="0"/>
              <a:t>Zranitelnost měst vyplývá z jejich historické proměny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800225" y="5410200"/>
            <a:ext cx="548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altLang="cs-CZ" sz="1800">
                <a:solidFill>
                  <a:srgbClr val="FF3300"/>
                </a:solidFill>
              </a:rPr>
              <a:t>Odolnost?  Závislost?  Složitost?  Zranitelnost?</a:t>
            </a:r>
          </a:p>
        </p:txBody>
      </p:sp>
      <p:pic>
        <p:nvPicPr>
          <p:cNvPr id="21511" name="Picture 7" descr="hr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4464050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8" descr="měs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00213"/>
            <a:ext cx="4354512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6649" name="Text Box 9"/>
          <p:cNvSpPr txBox="1">
            <a:spLocks noChangeArrowheads="1"/>
          </p:cNvSpPr>
          <p:nvPr/>
        </p:nvSpPr>
        <p:spPr bwMode="auto">
          <a:xfrm>
            <a:off x="5449285" y="1358724"/>
            <a:ext cx="29306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cs-CZ" sz="2000" i="1" dirty="0">
                <a:solidFill>
                  <a:srgbClr val="000099"/>
                </a:solidFill>
                <a:latin typeface="Arial" charset="0"/>
              </a:rPr>
              <a:t>k otevřeným metropolím</a:t>
            </a:r>
            <a:endParaRPr lang="en-US" sz="2000" i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1514" name="AutoShape 10"/>
          <p:cNvSpPr>
            <a:spLocks/>
          </p:cNvSpPr>
          <p:nvPr/>
        </p:nvSpPr>
        <p:spPr bwMode="auto">
          <a:xfrm>
            <a:off x="7343775" y="5300663"/>
            <a:ext cx="1692275" cy="1266825"/>
          </a:xfrm>
          <a:prstGeom prst="borderCallout2">
            <a:avLst>
              <a:gd name="adj1" fmla="val 9023"/>
              <a:gd name="adj2" fmla="val -4505"/>
              <a:gd name="adj3" fmla="val 9023"/>
              <a:gd name="adj4" fmla="val -26829"/>
              <a:gd name="adj5" fmla="val -23401"/>
              <a:gd name="adj6" fmla="val -4293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dirty="0">
                <a:solidFill>
                  <a:srgbClr val="FF0000"/>
                </a:solidFill>
              </a:rPr>
              <a:t>Dnešní město lze „dobýt“ narušením infrastruktury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5022060" y="4329113"/>
            <a:ext cx="3995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1800" dirty="0">
                <a:solidFill>
                  <a:srgbClr val="000099"/>
                </a:solidFill>
              </a:rPr>
              <a:t>Otevřená, nesoběstačná, neschopná přežít několikadenní odstřižení od KI</a:t>
            </a:r>
            <a:endParaRPr lang="en-GB" altLang="cs-CZ" sz="1800" dirty="0">
              <a:solidFill>
                <a:srgbClr val="000099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21461" y="5934075"/>
            <a:ext cx="5040671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1600" dirty="0"/>
              <a:t>Cílený útočný </a:t>
            </a:r>
            <a:r>
              <a:rPr lang="cs-CZ" sz="1600" dirty="0" err="1"/>
              <a:t>blackout</a:t>
            </a:r>
            <a:r>
              <a:rPr lang="cs-CZ" sz="1600" dirty="0"/>
              <a:t> </a:t>
            </a:r>
            <a:r>
              <a:rPr lang="cs-CZ" sz="1600" dirty="0" smtClean="0"/>
              <a:t>může </a:t>
            </a:r>
            <a:r>
              <a:rPr lang="cs-CZ" sz="1600" dirty="0"/>
              <a:t>vést k dezintegraci </a:t>
            </a:r>
            <a:r>
              <a:rPr lang="cs-CZ" sz="1600" dirty="0" smtClean="0"/>
              <a:t>státu</a:t>
            </a:r>
          </a:p>
          <a:p>
            <a:r>
              <a:rPr lang="cs-CZ" sz="1600" dirty="0"/>
              <a:t>O</a:t>
            </a:r>
            <a:r>
              <a:rPr lang="cs-CZ" sz="1600" dirty="0" smtClean="0"/>
              <a:t>chranu </a:t>
            </a:r>
            <a:r>
              <a:rPr lang="cs-CZ" sz="1600" dirty="0"/>
              <a:t>hlavního města proti </a:t>
            </a:r>
            <a:r>
              <a:rPr lang="cs-CZ" sz="1600" dirty="0" err="1"/>
              <a:t>blackoutu</a:t>
            </a:r>
            <a:r>
              <a:rPr lang="cs-CZ" sz="1600" dirty="0"/>
              <a:t> je </a:t>
            </a:r>
            <a:r>
              <a:rPr lang="cs-CZ" sz="1600" dirty="0" smtClean="0"/>
              <a:t>proto nutno </a:t>
            </a:r>
            <a:r>
              <a:rPr lang="cs-CZ" sz="1600" dirty="0"/>
              <a:t>chápat </a:t>
            </a:r>
            <a:r>
              <a:rPr lang="cs-CZ" sz="1600" dirty="0" smtClean="0"/>
              <a:t>jako </a:t>
            </a:r>
            <a:r>
              <a:rPr lang="cs-CZ" sz="1600" dirty="0"/>
              <a:t>součást vojenské obrany </a:t>
            </a:r>
            <a:r>
              <a:rPr lang="cs-CZ" sz="1600" dirty="0" smtClean="0"/>
              <a:t>státu</a:t>
            </a:r>
          </a:p>
        </p:txBody>
      </p:sp>
    </p:spTree>
    <p:extLst>
      <p:ext uri="{BB962C8B-B14F-4D97-AF65-F5344CB8AC3E}">
        <p14:creationId xmlns:p14="http://schemas.microsoft.com/office/powerpoint/2010/main" val="91163754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Strategie prevence blackoutu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Blackout</a:t>
            </a:r>
            <a:r>
              <a:rPr lang="cs-CZ" dirty="0" smtClean="0"/>
              <a:t> přenosové soustavy nelze vyloučit</a:t>
            </a:r>
          </a:p>
          <a:p>
            <a:r>
              <a:rPr lang="cs-CZ" dirty="0" smtClean="0"/>
              <a:t>Krizové situace nastávají především v úzkých místech vedení a na koncích vedení distribuční sítě (není elektrický proud)</a:t>
            </a:r>
          </a:p>
          <a:p>
            <a:r>
              <a:rPr lang="cs-CZ" dirty="0" smtClean="0"/>
              <a:t>Strategie prevence: v </a:t>
            </a:r>
            <a:r>
              <a:rPr lang="cs-CZ" dirty="0"/>
              <a:t>případě trvalé poruchy přenosové sítě umožnit </a:t>
            </a:r>
            <a:r>
              <a:rPr lang="cs-CZ" dirty="0" smtClean="0"/>
              <a:t>rozdělení </a:t>
            </a:r>
            <a:r>
              <a:rPr lang="cs-CZ" dirty="0"/>
              <a:t>distribuční </a:t>
            </a:r>
            <a:r>
              <a:rPr lang="cs-CZ" dirty="0" smtClean="0"/>
              <a:t>sítě na </a:t>
            </a:r>
            <a:r>
              <a:rPr lang="cs-CZ" dirty="0"/>
              <a:t>určitý počet autonomních </a:t>
            </a:r>
            <a:r>
              <a:rPr lang="cs-CZ" dirty="0" smtClean="0"/>
              <a:t>ostrovů zásobovaných z místních zdrojů</a:t>
            </a:r>
          </a:p>
          <a:p>
            <a:r>
              <a:rPr lang="cs-CZ" dirty="0" smtClean="0"/>
              <a:t>Záměrné vytváření ostrovních provozů se </a:t>
            </a:r>
            <a:r>
              <a:rPr lang="cs-CZ" dirty="0"/>
              <a:t>provádí automaticky adaptivní </a:t>
            </a:r>
            <a:r>
              <a:rPr lang="cs-CZ" dirty="0" smtClean="0"/>
              <a:t>rekonfigurací sítě </a:t>
            </a:r>
            <a:r>
              <a:rPr lang="cs-CZ" dirty="0"/>
              <a:t>v závislosti na stavu </a:t>
            </a:r>
            <a:r>
              <a:rPr lang="cs-CZ" dirty="0" smtClean="0"/>
              <a:t>místní výroby, zatížení a na době výpadku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727975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</a:t>
            </a:r>
            <a:r>
              <a:rPr lang="cs-CZ" dirty="0" smtClean="0"/>
              <a:t>tok </a:t>
            </a:r>
            <a:r>
              <a:rPr lang="cs-CZ" dirty="0"/>
              <a:t>střelnými </a:t>
            </a:r>
            <a:r>
              <a:rPr lang="cs-CZ" dirty="0" smtClean="0"/>
              <a:t>zbraněmi na </a:t>
            </a:r>
            <a:r>
              <a:rPr lang="en-US" dirty="0"/>
              <a:t>PG&amp;E Metcalf transmission </a:t>
            </a:r>
            <a:r>
              <a:rPr lang="en-US" dirty="0" err="1" smtClean="0"/>
              <a:t>substatio</a:t>
            </a:r>
            <a:r>
              <a:rPr lang="cs-CZ" dirty="0"/>
              <a:t>n </a:t>
            </a:r>
            <a:r>
              <a:rPr lang="cs-CZ" dirty="0" smtClean="0"/>
              <a:t>(2013)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800" y="2286000"/>
            <a:ext cx="7153788" cy="3581400"/>
          </a:xfrm>
        </p:spPr>
        <p:txBody>
          <a:bodyPr/>
          <a:lstStyle/>
          <a:p>
            <a:r>
              <a:rPr lang="cs-CZ" dirty="0"/>
              <a:t>Útok byl proveden dne 16. dubna 2013 v </a:t>
            </a:r>
            <a:r>
              <a:rPr lang="cs-CZ" dirty="0" smtClean="0"/>
              <a:t>noci</a:t>
            </a:r>
          </a:p>
          <a:p>
            <a:r>
              <a:rPr lang="cs-CZ" dirty="0" smtClean="0"/>
              <a:t>Dosud </a:t>
            </a:r>
            <a:r>
              <a:rPr lang="cs-CZ" dirty="0"/>
              <a:t>nejzávažnější domácí teroristický útok proti severoamerické elektrizační soustavě v </a:t>
            </a:r>
            <a:r>
              <a:rPr lang="cs-CZ" dirty="0" smtClean="0"/>
              <a:t>historii</a:t>
            </a:r>
          </a:p>
          <a:p>
            <a:r>
              <a:rPr lang="cs-CZ" dirty="0" smtClean="0"/>
              <a:t>Stanice </a:t>
            </a:r>
            <a:r>
              <a:rPr lang="cs-CZ" dirty="0"/>
              <a:t>napájí významnou průmyslovou aglomeraci </a:t>
            </a:r>
            <a:r>
              <a:rPr lang="cs-CZ" dirty="0" err="1"/>
              <a:t>Sillicon</a:t>
            </a:r>
            <a:r>
              <a:rPr lang="cs-CZ" dirty="0"/>
              <a:t> </a:t>
            </a:r>
            <a:r>
              <a:rPr lang="cs-CZ" dirty="0" err="1" smtClean="0"/>
              <a:t>Valley</a:t>
            </a:r>
            <a:endParaRPr lang="cs-CZ" dirty="0" smtClean="0"/>
          </a:p>
          <a:p>
            <a:r>
              <a:rPr lang="cs-CZ" dirty="0" smtClean="0"/>
              <a:t>Dlouhodobému </a:t>
            </a:r>
            <a:r>
              <a:rPr lang="cs-CZ" dirty="0" err="1"/>
              <a:t>blackoutu</a:t>
            </a:r>
            <a:r>
              <a:rPr lang="cs-CZ" dirty="0"/>
              <a:t> se podařilo zabránit díky operativní </a:t>
            </a:r>
            <a:r>
              <a:rPr lang="cs-CZ" dirty="0" smtClean="0"/>
              <a:t>změně konfigurace </a:t>
            </a:r>
            <a:r>
              <a:rPr lang="cs-CZ" dirty="0"/>
              <a:t>sítě a schopnosti elektráren umístěných v území </a:t>
            </a:r>
            <a:r>
              <a:rPr lang="cs-CZ" dirty="0" err="1"/>
              <a:t>Sillicon</a:t>
            </a:r>
            <a:r>
              <a:rPr lang="cs-CZ" dirty="0"/>
              <a:t> </a:t>
            </a:r>
            <a:r>
              <a:rPr lang="cs-CZ" dirty="0" err="1"/>
              <a:t>Valley</a:t>
            </a:r>
            <a:r>
              <a:rPr lang="cs-CZ" dirty="0"/>
              <a:t> zvýšit výrobu na potřebnou </a:t>
            </a:r>
            <a:r>
              <a:rPr lang="cs-CZ" dirty="0" smtClean="0"/>
              <a:t>úroveň</a:t>
            </a:r>
          </a:p>
          <a:p>
            <a:r>
              <a:rPr lang="cs-CZ" dirty="0"/>
              <a:t>Oprava elektrické stanice a obnova provozu trvala 27 dnů</a:t>
            </a:r>
          </a:p>
          <a:p>
            <a:r>
              <a:rPr lang="cs-CZ" dirty="0"/>
              <a:t>Za útok nebyl dosud nikdo uvězněn ani obviněn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6207811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10</a:t>
            </a:fld>
            <a:endParaRPr lang="en-IE"/>
          </a:p>
        </p:txBody>
      </p:sp>
      <p:pic>
        <p:nvPicPr>
          <p:cNvPr id="2050" name="Picture 2" descr="OG-AA794_GRIDAT_NS_201402041713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493" y="-171480"/>
            <a:ext cx="6731059" cy="720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79466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27088"/>
            <a:ext cx="6793740" cy="1130300"/>
          </a:xfrm>
        </p:spPr>
        <p:txBody>
          <a:bodyPr/>
          <a:lstStyle/>
          <a:p>
            <a:r>
              <a:rPr lang="cs-CZ" sz="2400" dirty="0" smtClean="0"/>
              <a:t>Prevence v USA</a:t>
            </a:r>
            <a:r>
              <a:rPr lang="cs-CZ" sz="2400" dirty="0"/>
              <a:t> </a:t>
            </a:r>
            <a:r>
              <a:rPr lang="cs-CZ" sz="2400" dirty="0" smtClean="0"/>
              <a:t>na základě </a:t>
            </a:r>
            <a:r>
              <a:rPr lang="cs-CZ" sz="2400" dirty="0" err="1" smtClean="0"/>
              <a:t>blackoutu</a:t>
            </a:r>
            <a:r>
              <a:rPr lang="cs-CZ" sz="2400" dirty="0" smtClean="0"/>
              <a:t> 2003, </a:t>
            </a:r>
            <a:r>
              <a:rPr lang="cs-CZ" sz="2400" dirty="0" err="1" smtClean="0"/>
              <a:t>superbouře</a:t>
            </a:r>
            <a:r>
              <a:rPr lang="cs-CZ" sz="2400" dirty="0" smtClean="0"/>
              <a:t> </a:t>
            </a:r>
            <a:r>
              <a:rPr lang="cs-CZ" sz="2400" dirty="0" err="1" smtClean="0"/>
              <a:t>Sandy</a:t>
            </a:r>
            <a:r>
              <a:rPr lang="cs-CZ" sz="2400" dirty="0" smtClean="0"/>
              <a:t> 2012 a </a:t>
            </a:r>
            <a:r>
              <a:rPr lang="cs-CZ" sz="2400" dirty="0"/>
              <a:t>útoku na </a:t>
            </a:r>
            <a:r>
              <a:rPr lang="en-US" sz="2400" dirty="0"/>
              <a:t>PG&amp;E </a:t>
            </a:r>
            <a:r>
              <a:rPr lang="cs-CZ" sz="2400" dirty="0" smtClean="0"/>
              <a:t>2013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Federal</a:t>
            </a:r>
            <a:r>
              <a:rPr lang="cs-CZ" dirty="0"/>
              <a:t> </a:t>
            </a:r>
            <a:r>
              <a:rPr lang="cs-CZ" dirty="0" err="1"/>
              <a:t>Energy</a:t>
            </a:r>
            <a:r>
              <a:rPr lang="cs-CZ" dirty="0"/>
              <a:t> </a:t>
            </a:r>
            <a:r>
              <a:rPr lang="cs-CZ" dirty="0" err="1"/>
              <a:t>Regulatory</a:t>
            </a:r>
            <a:r>
              <a:rPr lang="cs-CZ" dirty="0"/>
              <a:t> </a:t>
            </a:r>
            <a:r>
              <a:rPr lang="cs-CZ" dirty="0" err="1"/>
              <a:t>Commission</a:t>
            </a:r>
            <a:r>
              <a:rPr lang="cs-CZ" dirty="0"/>
              <a:t> (FERC) </a:t>
            </a:r>
            <a:r>
              <a:rPr lang="cs-CZ" dirty="0" smtClean="0"/>
              <a:t>konstatuje, </a:t>
            </a:r>
            <a:r>
              <a:rPr lang="cs-CZ" dirty="0"/>
              <a:t>že elektrické sítě budované po desetiletí v „benigním“ prostředí nyní čelí hrozbám, které nebyly při jejich návrhu uvažovány </a:t>
            </a:r>
            <a:endParaRPr lang="cs-CZ" dirty="0" smtClean="0"/>
          </a:p>
          <a:p>
            <a:r>
              <a:rPr lang="cs-CZ" dirty="0" smtClean="0"/>
              <a:t>Přístup </a:t>
            </a:r>
            <a:r>
              <a:rPr lang="cs-CZ" dirty="0"/>
              <a:t>se mění na proaktivní prevenci namísto reaktivního zmírňování </a:t>
            </a:r>
            <a:r>
              <a:rPr lang="cs-CZ" dirty="0" smtClean="0"/>
              <a:t>následků</a:t>
            </a:r>
          </a:p>
          <a:p>
            <a:r>
              <a:rPr lang="cs-CZ" dirty="0" smtClean="0"/>
              <a:t>Jako </a:t>
            </a:r>
            <a:r>
              <a:rPr lang="cs-CZ" dirty="0"/>
              <a:t>hlavní preventivní opatření proti </a:t>
            </a:r>
            <a:r>
              <a:rPr lang="cs-CZ" dirty="0" err="1"/>
              <a:t>blackoutu</a:t>
            </a:r>
            <a:r>
              <a:rPr lang="cs-CZ" dirty="0"/>
              <a:t> se zdůrazňuje schopnost přechodu městské distribuční sítě do nezávislých (krizových) ostrovních provozů s využitím místních výroben elektřiny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1943011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 - </a:t>
            </a:r>
            <a:r>
              <a:rPr lang="cs-CZ" dirty="0"/>
              <a:t>národní </a:t>
            </a:r>
            <a:r>
              <a:rPr lang="cs-CZ" dirty="0" err="1"/>
              <a:t>blackout</a:t>
            </a:r>
            <a:r>
              <a:rPr lang="cs-CZ" dirty="0"/>
              <a:t> </a:t>
            </a:r>
            <a:r>
              <a:rPr lang="cs-CZ" dirty="0" smtClean="0"/>
              <a:t>(2003) </a:t>
            </a:r>
            <a:endParaRPr lang="cs-CZ" dirty="0"/>
          </a:p>
        </p:txBody>
      </p:sp>
      <p:sp>
        <p:nvSpPr>
          <p:cNvPr id="12" name="Zástupný symbol pro obsah 11"/>
          <p:cNvSpPr>
            <a:spLocks noGrp="1"/>
          </p:cNvSpPr>
          <p:nvPr>
            <p:ph idx="1"/>
          </p:nvPr>
        </p:nvSpPr>
        <p:spPr>
          <a:xfrm>
            <a:off x="1828800" y="1358724"/>
            <a:ext cx="6553200" cy="3581400"/>
          </a:xfrm>
        </p:spPr>
        <p:txBody>
          <a:bodyPr/>
          <a:lstStyle/>
          <a:p>
            <a:r>
              <a:rPr lang="cs-CZ" dirty="0"/>
              <a:t>28. září 2003 v důsledku poškození vedení mezi Švýcarském a Itálií došlo k rozsáhlému </a:t>
            </a:r>
            <a:r>
              <a:rPr lang="cs-CZ" dirty="0" err="1" smtClean="0"/>
              <a:t>blackoutu</a:t>
            </a:r>
            <a:r>
              <a:rPr lang="cs-CZ" dirty="0" smtClean="0"/>
              <a:t>, který kromě </a:t>
            </a:r>
            <a:r>
              <a:rPr lang="cs-CZ" dirty="0"/>
              <a:t>ostrovů Sardinie a </a:t>
            </a:r>
            <a:r>
              <a:rPr lang="cs-CZ" dirty="0" err="1"/>
              <a:t>Elby</a:t>
            </a:r>
            <a:r>
              <a:rPr lang="cs-CZ" dirty="0"/>
              <a:t> postihl celou Itálii </a:t>
            </a:r>
          </a:p>
          <a:p>
            <a:r>
              <a:rPr lang="cs-CZ" dirty="0"/>
              <a:t>Obnova normálního provozu přesáhla 24 hodin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12</a:t>
            </a:fld>
            <a:endParaRPr lang="en-I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12" y="3074952"/>
            <a:ext cx="9342636" cy="386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949704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Prevence (Itálie)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Soustava je dovybavena zdroji elektřiny schopných startů ze tmy, z nichž některé jsou koncipovány i jako zdroje vytvářených krizových ostrovních provozů ve velkých sídelných či průmyslových </a:t>
            </a:r>
            <a:r>
              <a:rPr lang="cs-CZ" dirty="0" smtClean="0"/>
              <a:t>aglomeracích</a:t>
            </a:r>
          </a:p>
          <a:p>
            <a:r>
              <a:rPr lang="cs-CZ" dirty="0" smtClean="0"/>
              <a:t>Vedle vodních elektráren jsou vhodné i plynové turbíny, </a:t>
            </a:r>
            <a:r>
              <a:rPr lang="cs-CZ" dirty="0"/>
              <a:t>které pracují v jednoduchém </a:t>
            </a:r>
            <a:r>
              <a:rPr lang="cs-CZ" dirty="0" smtClean="0"/>
              <a:t>cyklu, </a:t>
            </a:r>
            <a:r>
              <a:rPr lang="cs-CZ" dirty="0"/>
              <a:t>a</a:t>
            </a:r>
            <a:r>
              <a:rPr lang="cs-CZ" dirty="0" smtClean="0"/>
              <a:t> </a:t>
            </a:r>
            <a:r>
              <a:rPr lang="cs-CZ" dirty="0"/>
              <a:t>paroplynové zdroje, </a:t>
            </a:r>
            <a:r>
              <a:rPr lang="cs-CZ" dirty="0" smtClean="0"/>
              <a:t>pokud se </a:t>
            </a:r>
            <a:r>
              <a:rPr lang="cs-CZ" dirty="0"/>
              <a:t>doplní by-pass parní části, aby mohly plnit tuto nouzovou funkci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021101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" y="1062185"/>
            <a:ext cx="9012147" cy="5877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1544" y="458604"/>
            <a:ext cx="7932003" cy="1130300"/>
          </a:xfrm>
        </p:spPr>
        <p:txBody>
          <a:bodyPr/>
          <a:lstStyle/>
          <a:p>
            <a:r>
              <a:rPr lang="cs-CZ" dirty="0" smtClean="0"/>
              <a:t>ČR: Vyhlídky pro ostrovní provozy </a:t>
            </a:r>
            <a:r>
              <a:rPr lang="cs-CZ" dirty="0"/>
              <a:t>v regionech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971520" y="1358724"/>
            <a:ext cx="8172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ym typeface="Wingdings"/>
              </a:rPr>
              <a:t>                    </a:t>
            </a:r>
            <a:r>
              <a:rPr lang="cs-CZ" dirty="0">
                <a:sym typeface="Wingdings"/>
              </a:rPr>
              <a:t> </a:t>
            </a:r>
            <a:r>
              <a:rPr lang="cs-CZ" dirty="0" smtClean="0">
                <a:sym typeface="Wingdings"/>
              </a:rPr>
              <a:t>         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971520" y="1939463"/>
            <a:ext cx="8281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ym typeface="Wingdings"/>
              </a:rPr>
              <a:t>&lt;20             &gt;</a:t>
            </a:r>
            <a:r>
              <a:rPr lang="en-US" sz="1800" dirty="0">
                <a:sym typeface="Wingdings"/>
              </a:rPr>
              <a:t>100            </a:t>
            </a:r>
            <a:r>
              <a:rPr lang="en-US" sz="1800" dirty="0" smtClean="0">
                <a:sym typeface="Wingdings"/>
              </a:rPr>
              <a:t>25-40          &gt;100            50-90          &gt;</a:t>
            </a:r>
            <a:r>
              <a:rPr lang="en-US" sz="1800" dirty="0">
                <a:sym typeface="Wingdings"/>
              </a:rPr>
              <a:t>100</a:t>
            </a:r>
            <a:r>
              <a:rPr lang="en-US" sz="1800" dirty="0" smtClean="0">
                <a:sym typeface="Wingdings"/>
              </a:rPr>
              <a:t>            50-90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774198511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1592" y="408448"/>
            <a:ext cx="7200960" cy="1130300"/>
          </a:xfrm>
        </p:spPr>
        <p:txBody>
          <a:bodyPr/>
          <a:lstStyle/>
          <a:p>
            <a:r>
              <a:rPr lang="cs-CZ" sz="2800" dirty="0" smtClean="0"/>
              <a:t>Praha PRE: Snímek spotřeby kritické infrastruktury s hodinovou přesností</a:t>
            </a:r>
            <a:endParaRPr lang="cs-CZ" sz="28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F6361-CFB3-4CF8-8F66-7972A0529EE7}" type="slidenum">
              <a:rPr lang="en-IE" smtClean="0"/>
              <a:pPr/>
              <a:t>15</a:t>
            </a:fld>
            <a:endParaRPr lang="en-I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44" y="1435041"/>
            <a:ext cx="7561008" cy="541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0" y="1898796"/>
            <a:ext cx="1151544" cy="646331"/>
          </a:xfrm>
          <a:prstGeom prst="rect">
            <a:avLst/>
          </a:prstGeom>
          <a:solidFill>
            <a:srgbClr val="C1ED8B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cs-CZ" sz="1400" dirty="0" smtClean="0"/>
              <a:t>Základní potřeby pro přežití</a:t>
            </a:r>
            <a:endParaRPr lang="cs-CZ" sz="14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0" y="2602645"/>
            <a:ext cx="1151544" cy="646331"/>
          </a:xfrm>
          <a:prstGeom prst="rect">
            <a:avLst/>
          </a:prstGeom>
          <a:solidFill>
            <a:srgbClr val="EB8D8D"/>
          </a:solidFill>
        </p:spPr>
        <p:txBody>
          <a:bodyPr wrap="square" lIns="36000" tIns="0" rIns="36000" bIns="0" rtlCol="0">
            <a:noAutofit/>
          </a:bodyPr>
          <a:lstStyle/>
          <a:p>
            <a:pPr algn="ctr"/>
            <a:r>
              <a:rPr lang="cs-CZ" sz="1400" dirty="0" smtClean="0"/>
              <a:t>Umožňuje chod ekonomiky</a:t>
            </a:r>
            <a:endParaRPr lang="cs-CZ" sz="14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61412" y="5156080"/>
            <a:ext cx="1170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Prosinec 2012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12402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548616"/>
            <a:ext cx="5983632" cy="1130300"/>
          </a:xfrm>
        </p:spPr>
        <p:txBody>
          <a:bodyPr>
            <a:normAutofit fontScale="90000"/>
          </a:bodyPr>
          <a:lstStyle/>
          <a:p>
            <a:r>
              <a:rPr lang="cs-CZ" sz="3100" dirty="0" smtClean="0"/>
              <a:t>Dimenzování KOP Praha: 300 MW</a:t>
            </a:r>
            <a:br>
              <a:rPr lang="cs-CZ" sz="3100" dirty="0" smtClean="0"/>
            </a:br>
            <a:r>
              <a:rPr lang="cs-CZ" sz="2700" dirty="0" smtClean="0"/>
              <a:t>(určeno na základě týdenních maxim vývodů s kritickou infrastrukturou)</a:t>
            </a:r>
            <a:endParaRPr lang="cs-CZ" sz="36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F6361-CFB3-4CF8-8F66-7972A0529EE7}" type="slidenum">
              <a:rPr lang="en-IE" smtClean="0"/>
              <a:pPr/>
              <a:t>16</a:t>
            </a:fld>
            <a:endParaRPr lang="en-I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24" y="1628760"/>
            <a:ext cx="4140552" cy="5132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3" y="1718772"/>
            <a:ext cx="4127425" cy="4950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 bwMode="auto">
          <a:xfrm>
            <a:off x="5022060" y="2258844"/>
            <a:ext cx="270036" cy="18002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bdélník 7"/>
          <p:cNvSpPr/>
          <p:nvPr/>
        </p:nvSpPr>
        <p:spPr bwMode="auto">
          <a:xfrm>
            <a:off x="5022060" y="4554000"/>
            <a:ext cx="270036" cy="18002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9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 – </a:t>
            </a:r>
            <a:r>
              <a:rPr lang="cs-CZ" b="1" dirty="0" smtClean="0"/>
              <a:t>K</a:t>
            </a:r>
            <a:r>
              <a:rPr lang="cs-CZ" dirty="0" smtClean="0"/>
              <a:t>rizový </a:t>
            </a:r>
            <a:r>
              <a:rPr lang="cs-CZ" b="1" dirty="0" smtClean="0"/>
              <a:t>O</a:t>
            </a:r>
            <a:r>
              <a:rPr lang="cs-CZ" dirty="0" smtClean="0"/>
              <a:t>strovní </a:t>
            </a:r>
            <a:r>
              <a:rPr lang="cs-CZ" b="1" dirty="0" smtClean="0"/>
              <a:t>P</a:t>
            </a:r>
            <a:r>
              <a:rPr lang="cs-CZ" dirty="0" smtClean="0"/>
              <a:t>rovoz </a:t>
            </a:r>
            <a:r>
              <a:rPr lang="cs-CZ" b="1" dirty="0" smtClean="0"/>
              <a:t>Praha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828800" y="1628760"/>
            <a:ext cx="6703728" cy="4238640"/>
          </a:xfrm>
        </p:spPr>
        <p:txBody>
          <a:bodyPr/>
          <a:lstStyle/>
          <a:p>
            <a:r>
              <a:rPr lang="cs-CZ" dirty="0"/>
              <a:t>Praha nemá v současné době na svém území žádný vhodný zdroj veřejného krizového ostrovního provozu, který by byl schopen zajistit nouzové zásobování elektřinou v případě déletrvajícího výpadku přenosové soustavy </a:t>
            </a:r>
            <a:r>
              <a:rPr lang="cs-CZ" dirty="0" smtClean="0"/>
              <a:t>ČR</a:t>
            </a:r>
          </a:p>
          <a:p>
            <a:r>
              <a:rPr lang="cs-CZ" dirty="0" smtClean="0"/>
              <a:t>Vybudovaný </a:t>
            </a:r>
            <a:r>
              <a:rPr lang="cs-CZ" b="1" dirty="0" smtClean="0"/>
              <a:t>KOP Praha se zdrojem/zdroji na území hl. m. </a:t>
            </a:r>
            <a:r>
              <a:rPr lang="cs-CZ" b="1" smtClean="0"/>
              <a:t>Prahy </a:t>
            </a:r>
            <a:r>
              <a:rPr lang="cs-CZ" dirty="0" smtClean="0"/>
              <a:t>by zajistil bazální potřeby dodávek elektřiny pro </a:t>
            </a:r>
            <a:r>
              <a:rPr lang="cs-CZ" dirty="0"/>
              <a:t>fungování subjektů zajišťujících základní chod státu a města, orgánů krizového řízení, subjektů zajišťujících chod kritické infrastruktury a subjektů či objektů zajišťujících alespoň základní životní potřeby obyvatel města a osob na území města se nacházejících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F6361-CFB3-4CF8-8F66-7972A0529EE7}" type="slidenum">
              <a:rPr lang="en-IE" smtClean="0"/>
              <a:pPr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0231634"/>
      </p:ext>
    </p:extLst>
  </p:cSld>
  <p:clrMapOvr>
    <a:masterClrMapping/>
  </p:clrMapOvr>
  <p:transition spd="med">
    <p:strips dir="ru"/>
  </p:transition>
</p:sld>
</file>

<file path=ppt/theme/theme1.xml><?xml version="1.0" encoding="utf-8"?>
<a:theme xmlns:a="http://schemas.openxmlformats.org/drawingml/2006/main" name="AF_template_v05">
  <a:themeElements>
    <a:clrScheme name="">
      <a:dk1>
        <a:srgbClr val="000000"/>
      </a:dk1>
      <a:lt1>
        <a:srgbClr val="FFFFFF"/>
      </a:lt1>
      <a:dk2>
        <a:srgbClr val="003399"/>
      </a:dk2>
      <a:lt2>
        <a:srgbClr val="D1BDC2"/>
      </a:lt2>
      <a:accent1>
        <a:srgbClr val="003399"/>
      </a:accent1>
      <a:accent2>
        <a:srgbClr val="EBE3E0"/>
      </a:accent2>
      <a:accent3>
        <a:srgbClr val="FFFFFF"/>
      </a:accent3>
      <a:accent4>
        <a:srgbClr val="000000"/>
      </a:accent4>
      <a:accent5>
        <a:srgbClr val="AAADCA"/>
      </a:accent5>
      <a:accent6>
        <a:srgbClr val="D5CECB"/>
      </a:accent6>
      <a:hlink>
        <a:srgbClr val="F45813"/>
      </a:hlink>
      <a:folHlink>
        <a:srgbClr val="79000E"/>
      </a:folHlink>
    </a:clrScheme>
    <a:fontScheme name="AF_template_v0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C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rgbClr val="FFFF00"/>
        </a:solidFill>
      </a:spPr>
      <a:bodyPr wrap="square" rtlCol="0">
        <a:spAutoFit/>
      </a:bodyPr>
      <a:lstStyle>
        <a:defPPr algn="ctr">
          <a:defRPr sz="1600" dirty="0" smtClean="0"/>
        </a:defPPr>
      </a:lstStyle>
    </a:txDef>
  </a:objectDefaults>
  <a:extraClrSchemeLst>
    <a:extraClrScheme>
      <a:clrScheme name="AF_template_v05 1">
        <a:dk1>
          <a:srgbClr val="000000"/>
        </a:dk1>
        <a:lt1>
          <a:srgbClr val="FFFFFF"/>
        </a:lt1>
        <a:dk2>
          <a:srgbClr val="DF961E"/>
        </a:dk2>
        <a:lt2>
          <a:srgbClr val="9B9B9B"/>
        </a:lt2>
        <a:accent1>
          <a:srgbClr val="224C9C"/>
        </a:accent1>
        <a:accent2>
          <a:srgbClr val="7FA0E3"/>
        </a:accent2>
        <a:accent3>
          <a:srgbClr val="FFFFFF"/>
        </a:accent3>
        <a:accent4>
          <a:srgbClr val="000000"/>
        </a:accent4>
        <a:accent5>
          <a:srgbClr val="ABB2CB"/>
        </a:accent5>
        <a:accent6>
          <a:srgbClr val="7291CE"/>
        </a:accent6>
        <a:hlink>
          <a:srgbClr val="D5D5D5"/>
        </a:hlink>
        <a:folHlink>
          <a:srgbClr val="005E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_template_v05 2">
        <a:dk1>
          <a:srgbClr val="000000"/>
        </a:dk1>
        <a:lt1>
          <a:srgbClr val="FFFFFF"/>
        </a:lt1>
        <a:dk2>
          <a:srgbClr val="0035AD"/>
        </a:dk2>
        <a:lt2>
          <a:srgbClr val="BDB6B0"/>
        </a:lt2>
        <a:accent1>
          <a:srgbClr val="0035AD"/>
        </a:accent1>
        <a:accent2>
          <a:srgbClr val="D9D5D2"/>
        </a:accent2>
        <a:accent3>
          <a:srgbClr val="FFFFFF"/>
        </a:accent3>
        <a:accent4>
          <a:srgbClr val="000000"/>
        </a:accent4>
        <a:accent5>
          <a:srgbClr val="AAAED3"/>
        </a:accent5>
        <a:accent6>
          <a:srgbClr val="C4C1BE"/>
        </a:accent6>
        <a:hlink>
          <a:srgbClr val="FF5E00"/>
        </a:hlink>
        <a:folHlink>
          <a:srgbClr val="7A1D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owerpoint document" ma:contentTypeID="0x010100DA53C353D32B2D42B0AE2EF55A68ED8D1200D5D9DBBC16F9D845B59F9DF8B75C4877" ma:contentTypeVersion="" ma:contentTypeDescription="" ma:contentTypeScope="" ma:versionID="7c7243fa22cb4f3fcaebd98640c1d2de">
  <xsd:schema xmlns:xsd="http://www.w3.org/2001/XMLSchema" xmlns:xs="http://www.w3.org/2001/XMLSchema" xmlns:p="http://schemas.microsoft.com/office/2006/metadata/properties" xmlns:ns2="e6ec678c-9e7a-45b6-879d-42b5de9d141d" targetNamespace="http://schemas.microsoft.com/office/2006/metadata/properties" ma:root="true" ma:fieldsID="4ec88a5b5d42d7d3ebfb104f230765c7" ns2:_="">
    <xsd:import namespace="e6ec678c-9e7a-45b6-879d-42b5de9d141d"/>
    <xsd:element name="properties">
      <xsd:complexType>
        <xsd:sequence>
          <xsd:element name="documentManagement">
            <xsd:complexType>
              <xsd:all>
                <xsd:element ref="ns2:PublishToArchive" minOccurs="0"/>
                <xsd:element ref="ns2:DocPublished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c678c-9e7a-45b6-879d-42b5de9d141d" elementFormDefault="qualified">
    <xsd:import namespace="http://schemas.microsoft.com/office/2006/documentManagement/types"/>
    <xsd:import namespace="http://schemas.microsoft.com/office/infopath/2007/PartnerControls"/>
    <xsd:element name="PublishToArchive" ma:index="1" nillable="true" ma:displayName="Publish" ma:default="0" ma:internalName="PublishToArchive">
      <xsd:simpleType>
        <xsd:restriction base="dms:Boolean"/>
      </xsd:simpleType>
    </xsd:element>
    <xsd:element name="DocPublishedDate" ma:index="2" nillable="true" ma:displayName="Published Date" ma:internalName="DocPublishedDat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ublishToArchive xmlns="e6ec678c-9e7a-45b6-879d-42b5de9d141d">true</PublishToArchive>
  </documentManagement>
</p:properties>
</file>

<file path=customXml/item3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855C929B-3E06-4DBB-BFC5-D438297940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ec678c-9e7a-45b6-879d-42b5de9d14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BC25EB-9ECE-4135-AD98-86B045DA421D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  <ds:schemaRef ds:uri="e6ec678c-9e7a-45b6-879d-42b5de9d141d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3F5F725-0E3F-4768-92DA-D6DBCAB34A0E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14841</TotalTime>
  <Words>588</Words>
  <Application>Microsoft Office PowerPoint</Application>
  <PresentationFormat>Předvádění na obrazovce (4:3)</PresentationFormat>
  <Paragraphs>93</Paragraphs>
  <Slides>17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AF_template_v05</vt:lpstr>
      <vt:lpstr>Závěry z cvičení HMP Blackout 2014  – energetická část</vt:lpstr>
      <vt:lpstr>Obsah presentace</vt:lpstr>
      <vt:lpstr>Současný způsob obnovy provozu elektrizační soustavy</vt:lpstr>
      <vt:lpstr>Blackout = přerušení dodávek elektřiny velkého rozsahu, ale rozhodující je čas</vt:lpstr>
      <vt:lpstr>Různé příčiny blackoutu nás uvedou do problémů na různou dobu</vt:lpstr>
      <vt:lpstr>Kritičnost situace v závislosti na rozsahu a délce výpadku</vt:lpstr>
      <vt:lpstr>Zranitelnost měst vyplývá z jejich historické proměny</vt:lpstr>
      <vt:lpstr>Strategie prevence blackoutu</vt:lpstr>
      <vt:lpstr>Útok střelnými zbraněmi na PG&amp;E Metcalf transmission substation (2013)</vt:lpstr>
      <vt:lpstr>Prezentace aplikace PowerPoint</vt:lpstr>
      <vt:lpstr>Prevence v USA na základě blackoutu 2003, superbouře Sandy 2012 a útoku na PG&amp;E 2013</vt:lpstr>
      <vt:lpstr>Itálie - národní blackout (2003) </vt:lpstr>
      <vt:lpstr>Prevence (Itálie)</vt:lpstr>
      <vt:lpstr>ČR: Vyhlídky pro ostrovní provozy v regionech </vt:lpstr>
      <vt:lpstr>Praha PRE: Snímek spotřeby kritické infrastruktury s hodinovou přesností</vt:lpstr>
      <vt:lpstr>Dimenzování KOP Praha: 300 MW (určeno na základě týdenních maxim vývodů s kritickou infrastrukturou)</vt:lpstr>
      <vt:lpstr>Závěr – Krizový Ostrovní Provoz Praha</vt:lpstr>
    </vt:vector>
  </TitlesOfParts>
  <Company>AB Ångpanneföreningen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Petr Hostek</dc:creator>
  <cp:lastModifiedBy>VS</cp:lastModifiedBy>
  <cp:revision>281</cp:revision>
  <cp:lastPrinted>2003-04-16T11:32:24Z</cp:lastPrinted>
  <dcterms:created xsi:type="dcterms:W3CDTF">2004-03-12T10:43:02Z</dcterms:created>
  <dcterms:modified xsi:type="dcterms:W3CDTF">2014-07-07T17:50:25Z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0x010100DA53C353D32B2D42B0AE2EF55A68ED8D1200D5D9DBBC16F9D845B59F9DF8B75C4877</vt:lpwstr>
  </property>
</Properties>
</file>