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6"/>
  </p:notesMasterIdLst>
  <p:sldIdLst>
    <p:sldId id="272" r:id="rId2"/>
    <p:sldId id="275" r:id="rId3"/>
    <p:sldId id="297" r:id="rId4"/>
    <p:sldId id="278" r:id="rId5"/>
    <p:sldId id="279" r:id="rId6"/>
    <p:sldId id="276" r:id="rId7"/>
    <p:sldId id="280" r:id="rId8"/>
    <p:sldId id="285" r:id="rId9"/>
    <p:sldId id="281" r:id="rId10"/>
    <p:sldId id="283" r:id="rId11"/>
    <p:sldId id="298" r:id="rId12"/>
    <p:sldId id="284" r:id="rId13"/>
    <p:sldId id="282" r:id="rId14"/>
    <p:sldId id="274" r:id="rId15"/>
  </p:sldIdLst>
  <p:sldSz cx="9144000" cy="6858000" type="screen4x3"/>
  <p:notesSz cx="6805613" cy="99393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F4FC"/>
    <a:srgbClr val="E8CAE2"/>
    <a:srgbClr val="B9F9E4"/>
    <a:srgbClr val="1C2F67"/>
    <a:srgbClr val="D5D7E3"/>
    <a:srgbClr val="C6C9D8"/>
    <a:srgbClr val="D8D8D8"/>
    <a:srgbClr val="A1A7BF"/>
    <a:srgbClr val="737CA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>
      <p:cViewPr>
        <p:scale>
          <a:sx n="100" d="100"/>
          <a:sy n="100" d="100"/>
        </p:scale>
        <p:origin x="-33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630945584111562E-2"/>
          <c:y val="3.7557334899296906E-2"/>
          <c:w val="0.91864946491394606"/>
          <c:h val="0.86101965853000462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9491798638797268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8317537011654446E-3"/>
                  <c:y val="1.2597806592918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8878358007769622E-3"/>
                  <c:y val="6.2989032964591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8055597859887594E-3"/>
                  <c:y val="-1.2597806592918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4421866680389496E-3"/>
                  <c:y val="-2.204616153760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8896709889377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4158768505827223E-3"/>
                  <c:y val="-9.44835494468868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775671601553924E-2"/>
                  <c:y val="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7195895019424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0911137954079054E-2"/>
                  <c:y val="-3.4643968130525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6495261103496332E-2"/>
                  <c:y val="2.834506483406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1880910871378837E-2"/>
                  <c:y val="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8.8317537011654446E-3"/>
                  <c:y val="2.5195613185836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0554805667806913E-2"/>
                  <c:y val="-4.0942871426984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8.9633027884465834E-3"/>
                  <c:y val="-3.4643968130525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4.2052824086534647E-3"/>
                  <c:y val="-2.834506483406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7.0966965764089254E-3"/>
                  <c:y val="2.834506483406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5.8089063484082796E-3"/>
                  <c:y val="-2.2046409525925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4588040414661267E-2"/>
                  <c:y val="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rgbClr val="C0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[1]List1!$A$1:$A$20</c:f>
              <c:numCache>
                <c:formatCode>General</c:formatCode>
                <c:ptCount val="20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</c:numCache>
            </c:numRef>
          </c:cat>
          <c:val>
            <c:numRef>
              <c:f>[1]List1!$B$1:$B$20</c:f>
              <c:numCache>
                <c:formatCode>General</c:formatCode>
                <c:ptCount val="20"/>
                <c:pt idx="0">
                  <c:v>1005</c:v>
                </c:pt>
                <c:pt idx="1">
                  <c:v>1018</c:v>
                </c:pt>
                <c:pt idx="2">
                  <c:v>1066</c:v>
                </c:pt>
                <c:pt idx="3">
                  <c:v>1087</c:v>
                </c:pt>
                <c:pt idx="4">
                  <c:v>1069</c:v>
                </c:pt>
                <c:pt idx="5">
                  <c:v>1056</c:v>
                </c:pt>
                <c:pt idx="6">
                  <c:v>1132</c:v>
                </c:pt>
                <c:pt idx="7">
                  <c:v>1076</c:v>
                </c:pt>
                <c:pt idx="8">
                  <c:v>1027</c:v>
                </c:pt>
                <c:pt idx="9">
                  <c:v>1041</c:v>
                </c:pt>
                <c:pt idx="10">
                  <c:v>1122</c:v>
                </c:pt>
                <c:pt idx="11">
                  <c:v>1090</c:v>
                </c:pt>
                <c:pt idx="12">
                  <c:v>1141</c:v>
                </c:pt>
                <c:pt idx="13">
                  <c:v>1147</c:v>
                </c:pt>
                <c:pt idx="14">
                  <c:v>1207</c:v>
                </c:pt>
                <c:pt idx="15">
                  <c:v>1209</c:v>
                </c:pt>
                <c:pt idx="16">
                  <c:v>1205</c:v>
                </c:pt>
                <c:pt idx="17">
                  <c:v>1198</c:v>
                </c:pt>
                <c:pt idx="18">
                  <c:v>1156</c:v>
                </c:pt>
                <c:pt idx="19">
                  <c:v>1149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97472"/>
        <c:axId val="20841216"/>
      </c:lineChart>
      <c:catAx>
        <c:axId val="2109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>
                <a:solidFill>
                  <a:schemeClr val="tx2"/>
                </a:solidFill>
              </a:defRPr>
            </a:pPr>
            <a:endParaRPr lang="cs-CZ"/>
          </a:p>
        </c:txPr>
        <c:crossAx val="20841216"/>
        <c:crosses val="autoZero"/>
        <c:auto val="1"/>
        <c:lblAlgn val="ctr"/>
        <c:lblOffset val="100"/>
        <c:noMultiLvlLbl val="0"/>
      </c:catAx>
      <c:valAx>
        <c:axId val="20841216"/>
        <c:scaling>
          <c:orientation val="minMax"/>
          <c:max val="1250"/>
          <c:min val="9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s-CZ"/>
          </a:p>
        </c:txPr>
        <c:crossAx val="21097472"/>
        <c:crosses val="autoZero"/>
        <c:crossBetween val="between"/>
        <c:majorUnit val="50"/>
        <c:minorUnit val="4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0.00835</cdr:x>
      <cdr:y>0.91071</cdr:y>
    </cdr:from>
    <cdr:to>
      <cdr:x>0.05008</cdr:x>
      <cdr:y>1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2008" y="3672408"/>
          <a:ext cx="36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1500" smtClean="0">
              <a:solidFill>
                <a:srgbClr val="1C2F67"/>
              </a:solidFill>
            </a:rPr>
            <a:t>Rok</a:t>
          </a:r>
          <a:endParaRPr lang="cs-CZ" sz="1500">
            <a:solidFill>
              <a:srgbClr val="1C2F67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0C5E8-268C-4A5E-ADCA-0F698CA30D5B}" type="datetimeFigureOut">
              <a:rPr lang="cs-CZ" smtClean="0"/>
              <a:t>10.6.2015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F0423-59EA-4A6A-B764-6147A02871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8721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F0423-59EA-4A6A-B764-6147A028713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926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/>
              </a:solidFill>
            </a:endParaRPr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-7481"/>
            <a:ext cx="5940000" cy="2474380"/>
          </a:xfrm>
        </p:spPr>
        <p:txBody>
          <a:bodyPr lIns="360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2460537"/>
            <a:ext cx="5923343" cy="2126952"/>
          </a:xfrm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cxnSp>
        <p:nvCxnSpPr>
          <p:cNvPr id="23" name="Přímá spojnice 22"/>
          <p:cNvCxnSpPr/>
          <p:nvPr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Obdélník 7"/>
          <p:cNvSpPr/>
          <p:nvPr userDrawn="1"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/>
              </a:solidFill>
            </a:endParaRPr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cxnSp>
        <p:nvCxnSpPr>
          <p:cNvPr id="10" name="Přímá spojnice 9"/>
          <p:cNvCxnSpPr/>
          <p:nvPr userDrawn="1"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40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761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/>
        </p:nvSpPr>
        <p:spPr>
          <a:xfrm>
            <a:off x="467544" y="-1120"/>
            <a:ext cx="5940000" cy="3419999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0"/>
            <a:ext cx="5940000" cy="3418879"/>
          </a:xfrm>
        </p:spPr>
        <p:txBody>
          <a:bodyPr lIns="396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sz="quarter" idx="12"/>
          </p:nvPr>
        </p:nvSpPr>
        <p:spPr>
          <a:xfrm>
            <a:off x="469880" y="3398180"/>
            <a:ext cx="5940000" cy="3456000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6431508" y="0"/>
            <a:ext cx="2703537" cy="3398180"/>
          </a:xfrm>
        </p:spPr>
        <p:txBody>
          <a:bodyPr lIns="216000" tIns="432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8" name="Obdélník 7"/>
          <p:cNvSpPr/>
          <p:nvPr userDrawn="1"/>
        </p:nvSpPr>
        <p:spPr>
          <a:xfrm>
            <a:off x="467544" y="-1120"/>
            <a:ext cx="5940000" cy="3419999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8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/>
        </p:nvSpPr>
        <p:spPr>
          <a:xfrm>
            <a:off x="467544" y="-1120"/>
            <a:ext cx="5940000" cy="685912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0"/>
            <a:ext cx="5940000" cy="3418879"/>
          </a:xfrm>
        </p:spPr>
        <p:txBody>
          <a:bodyPr lIns="396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10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3428440"/>
            <a:ext cx="5923343" cy="1840189"/>
          </a:xfrm>
          <a:solidFill>
            <a:schemeClr val="accent3"/>
          </a:solidFill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6" name="Obdélník 5"/>
          <p:cNvSpPr/>
          <p:nvPr userDrawn="1"/>
        </p:nvSpPr>
        <p:spPr>
          <a:xfrm>
            <a:off x="467544" y="-1120"/>
            <a:ext cx="5940000" cy="685912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0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áhlaví čás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3" name="Přímá spojnice 22"/>
          <p:cNvCxnSpPr/>
          <p:nvPr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6" name="Obráze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27" y="5429699"/>
            <a:ext cx="1495634" cy="752580"/>
          </a:xfrm>
          <a:prstGeom prst="rect">
            <a:avLst/>
          </a:prstGeom>
        </p:spPr>
      </p:pic>
      <p:cxnSp>
        <p:nvCxnSpPr>
          <p:cNvPr id="9" name="Přímá spojnice 8"/>
          <p:cNvCxnSpPr/>
          <p:nvPr/>
        </p:nvCxnSpPr>
        <p:spPr>
          <a:xfrm>
            <a:off x="840181" y="6370280"/>
            <a:ext cx="4356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1330" y="-7481"/>
            <a:ext cx="5940000" cy="2474380"/>
          </a:xfrm>
        </p:spPr>
        <p:txBody>
          <a:bodyPr lIns="360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2460537"/>
            <a:ext cx="5923343" cy="2126952"/>
          </a:xfrm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cxnSp>
        <p:nvCxnSpPr>
          <p:cNvPr id="12" name="Přímá spojnice 11"/>
          <p:cNvCxnSpPr/>
          <p:nvPr/>
        </p:nvCxnSpPr>
        <p:spPr>
          <a:xfrm>
            <a:off x="992581" y="638132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Obrázek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27" y="5429699"/>
            <a:ext cx="1495634" cy="752580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1"/>
        </p:nvCxnSpPr>
        <p:spPr>
          <a:xfrm>
            <a:off x="840181" y="6370280"/>
            <a:ext cx="4356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 userDrawn="1"/>
        </p:nvCxnSpPr>
        <p:spPr>
          <a:xfrm>
            <a:off x="992581" y="638132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31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čá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8312" y="1152000"/>
            <a:ext cx="8208000" cy="5184000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467545" y="4622621"/>
            <a:ext cx="4284000" cy="1541179"/>
          </a:xfrm>
          <a:solidFill>
            <a:schemeClr val="tx2"/>
          </a:solidFill>
        </p:spPr>
        <p:txBody>
          <a:bodyPr lIns="180000" tIns="180000" rIns="36000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92650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čá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8312" y="1152000"/>
            <a:ext cx="8208000" cy="5184000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467544" y="2078945"/>
            <a:ext cx="4284000" cy="1541179"/>
          </a:xfrm>
          <a:solidFill>
            <a:schemeClr val="accent3"/>
          </a:solidFill>
        </p:spPr>
        <p:txBody>
          <a:bodyPr lIns="180000" tIns="180000" rIns="36000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419715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219612"/>
            <a:ext cx="3920380" cy="495735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138" y="1219612"/>
            <a:ext cx="3920380" cy="495735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241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a 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5219568" y="1196752"/>
            <a:ext cx="3420000" cy="5040000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378286"/>
            <a:ext cx="4535487" cy="858466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5014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a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7544" y="1196752"/>
            <a:ext cx="3420000" cy="5040000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290015" y="1196752"/>
            <a:ext cx="435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290015" y="5378286"/>
            <a:ext cx="4356503" cy="858466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9632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 malý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5219568" y="1196752"/>
            <a:ext cx="3420000" cy="1872208"/>
          </a:xfr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504056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8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5220072" y="3068960"/>
            <a:ext cx="3420000" cy="3168352"/>
          </a:xfrm>
          <a:solidFill>
            <a:schemeClr val="bg2"/>
          </a:solidFill>
          <a:ln>
            <a:noFill/>
          </a:ln>
        </p:spPr>
        <p:txBody>
          <a:bodyPr lIns="72000" tIns="72000" rIns="72000" bIns="3600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cs-CZ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21121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 malá a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5" y="1196752"/>
            <a:ext cx="8178974" cy="137227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7545" y="5669611"/>
            <a:ext cx="4500000" cy="59672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tabulku 5"/>
          <p:cNvSpPr>
            <a:spLocks noGrp="1"/>
          </p:cNvSpPr>
          <p:nvPr>
            <p:ph type="tbl" sz="quarter" idx="16"/>
          </p:nvPr>
        </p:nvSpPr>
        <p:spPr>
          <a:xfrm>
            <a:off x="467545" y="2981561"/>
            <a:ext cx="4500000" cy="2330669"/>
          </a:xfrm>
        </p:spPr>
        <p:txBody>
          <a:bodyPr/>
          <a:lstStyle/>
          <a:p>
            <a:r>
              <a:rPr lang="cs-CZ" smtClean="0"/>
              <a:t>Kliknutím na ikonu přidáte tabulku.</a:t>
            </a:r>
            <a:endParaRPr lang="cs-CZ"/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5364087" y="2981560"/>
            <a:ext cx="3283985" cy="2330669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3947076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 velká a text n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5" y="1158652"/>
            <a:ext cx="8172023" cy="5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86594" y="4647594"/>
            <a:ext cx="8152974" cy="1260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tabulku 5"/>
          <p:cNvSpPr>
            <a:spLocks noGrp="1"/>
          </p:cNvSpPr>
          <p:nvPr>
            <p:ph type="tbl" sz="quarter" idx="16"/>
          </p:nvPr>
        </p:nvSpPr>
        <p:spPr>
          <a:xfrm>
            <a:off x="467545" y="1930400"/>
            <a:ext cx="8172024" cy="2340000"/>
          </a:xfrm>
        </p:spPr>
        <p:txBody>
          <a:bodyPr/>
          <a:lstStyle/>
          <a:p>
            <a:r>
              <a:rPr lang="cs-CZ" smtClean="0"/>
              <a:t>Kliknutím na ikonu přidáte tabulku.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1072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 sloupc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378285"/>
            <a:ext cx="4535487" cy="879639"/>
          </a:xfrm>
        </p:spPr>
        <p:txBody>
          <a:bodyPr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graf 5"/>
          <p:cNvSpPr>
            <a:spLocks noGrp="1"/>
          </p:cNvSpPr>
          <p:nvPr>
            <p:ph type="chart" sz="quarter" idx="16"/>
          </p:nvPr>
        </p:nvSpPr>
        <p:spPr>
          <a:xfrm>
            <a:off x="5341257" y="1989484"/>
            <a:ext cx="3298311" cy="4247804"/>
          </a:xfrm>
        </p:spPr>
        <p:txBody>
          <a:bodyPr/>
          <a:lstStyle/>
          <a:p>
            <a:r>
              <a:rPr lang="cs-CZ" smtClean="0"/>
              <a:t>Kliknutím na ikonu přidáte graf.</a:t>
            </a:r>
            <a:endParaRPr lang="cs-CZ"/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5341257" y="1196752"/>
            <a:ext cx="3298311" cy="72691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822753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 výseč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3788229" y="1196752"/>
            <a:ext cx="4851339" cy="72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181600"/>
            <a:ext cx="3319669" cy="1076325"/>
          </a:xfrm>
        </p:spPr>
        <p:txBody>
          <a:bodyPr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graf 5"/>
          <p:cNvSpPr>
            <a:spLocks noGrp="1"/>
          </p:cNvSpPr>
          <p:nvPr>
            <p:ph type="chart" sz="quarter" idx="16"/>
          </p:nvPr>
        </p:nvSpPr>
        <p:spPr>
          <a:xfrm>
            <a:off x="467544" y="1965960"/>
            <a:ext cx="8172023" cy="3186610"/>
          </a:xfrm>
        </p:spPr>
        <p:txBody>
          <a:bodyPr/>
          <a:lstStyle/>
          <a:p>
            <a:r>
              <a:rPr lang="cs-CZ" smtClean="0"/>
              <a:t>Kliknutím na ikonu přidáte graf.</a:t>
            </a:r>
            <a:endParaRPr lang="cs-CZ" dirty="0"/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467545" y="1196752"/>
            <a:ext cx="3312000" cy="720000"/>
          </a:xfrm>
        </p:spPr>
        <p:txBody>
          <a:bodyPr rIns="180000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89222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Zápatí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957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676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 userDrawn="1"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/>
              </a:solidFill>
            </a:endParaRPr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-7481"/>
            <a:ext cx="5940000" cy="2474380"/>
          </a:xfrm>
        </p:spPr>
        <p:txBody>
          <a:bodyPr lIns="360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2460537"/>
            <a:ext cx="5923343" cy="2126952"/>
          </a:xfrm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  <p:cxnSp>
        <p:nvCxnSpPr>
          <p:cNvPr id="23" name="Přímá spojnice 22"/>
          <p:cNvCxnSpPr/>
          <p:nvPr userDrawn="1"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404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 userDrawn="1"/>
        </p:nvSpPr>
        <p:spPr>
          <a:xfrm>
            <a:off x="467544" y="-1120"/>
            <a:ext cx="5940000" cy="3419999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0"/>
            <a:ext cx="5940000" cy="3418879"/>
          </a:xfrm>
        </p:spPr>
        <p:txBody>
          <a:bodyPr lIns="396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sz="quarter" idx="12"/>
          </p:nvPr>
        </p:nvSpPr>
        <p:spPr>
          <a:xfrm>
            <a:off x="469880" y="3398180"/>
            <a:ext cx="5940000" cy="34560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6431508" y="0"/>
            <a:ext cx="2703537" cy="3398180"/>
          </a:xfrm>
        </p:spPr>
        <p:txBody>
          <a:bodyPr lIns="216000" tIns="432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2525387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 userDrawn="1"/>
        </p:nvSpPr>
        <p:spPr>
          <a:xfrm>
            <a:off x="467544" y="-1120"/>
            <a:ext cx="5940000" cy="685912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30" y="0"/>
            <a:ext cx="5940000" cy="3418879"/>
          </a:xfrm>
        </p:spPr>
        <p:txBody>
          <a:bodyPr lIns="396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sp>
        <p:nvSpPr>
          <p:cNvPr id="10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3428440"/>
            <a:ext cx="5923343" cy="1840189"/>
          </a:xfrm>
          <a:solidFill>
            <a:schemeClr val="accent3"/>
          </a:solidFill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4059301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Záhlaví čás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 userDrawn="1"/>
        </p:nvSpPr>
        <p:spPr>
          <a:xfrm>
            <a:off x="467544" y="-1120"/>
            <a:ext cx="5940000" cy="6858000"/>
          </a:xfrm>
          <a:prstGeom prst="rect">
            <a:avLst/>
          </a:prstGeom>
          <a:solidFill>
            <a:srgbClr val="1C2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3" name="Přímá spojnice 22"/>
          <p:cNvCxnSpPr/>
          <p:nvPr userDrawn="1"/>
        </p:nvCxnSpPr>
        <p:spPr>
          <a:xfrm>
            <a:off x="840181" y="246689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6" name="Obrázek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4" y="5774784"/>
            <a:ext cx="1438476" cy="69542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27" y="5429699"/>
            <a:ext cx="1495634" cy="752580"/>
          </a:xfrm>
          <a:prstGeom prst="rect">
            <a:avLst/>
          </a:prstGeom>
        </p:spPr>
      </p:pic>
      <p:cxnSp>
        <p:nvCxnSpPr>
          <p:cNvPr id="9" name="Přímá spojnice 8"/>
          <p:cNvCxnSpPr/>
          <p:nvPr userDrawn="1"/>
        </p:nvCxnSpPr>
        <p:spPr>
          <a:xfrm>
            <a:off x="840181" y="6370280"/>
            <a:ext cx="4356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1330" y="-7481"/>
            <a:ext cx="5940000" cy="2474380"/>
          </a:xfrm>
        </p:spPr>
        <p:txBody>
          <a:bodyPr lIns="360000" tIns="396000" anchor="t" anchorCtr="0"/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77987" y="2460537"/>
            <a:ext cx="5923343" cy="2126952"/>
          </a:xfrm>
        </p:spPr>
        <p:txBody>
          <a:bodyPr lIns="360000" tIns="360000" rIns="360000"/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992581" y="6381328"/>
            <a:ext cx="4356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31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čá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8312" y="1152000"/>
            <a:ext cx="8208000" cy="5184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467545" y="4622621"/>
            <a:ext cx="4284000" cy="1541179"/>
          </a:xfrm>
          <a:solidFill>
            <a:schemeClr val="tx2"/>
          </a:solidFill>
        </p:spPr>
        <p:txBody>
          <a:bodyPr lIns="180000" tIns="180000" rIns="36000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926505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čá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8312" y="1152000"/>
            <a:ext cx="8208000" cy="5184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7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467544" y="2078945"/>
            <a:ext cx="4284000" cy="1541179"/>
          </a:xfrm>
          <a:solidFill>
            <a:schemeClr val="accent3"/>
          </a:solidFill>
        </p:spPr>
        <p:txBody>
          <a:bodyPr lIns="180000" tIns="180000" rIns="36000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4197150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a 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5219568" y="1196752"/>
            <a:ext cx="3420000" cy="504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378286"/>
            <a:ext cx="4535487" cy="858466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50146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a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467544" y="1196752"/>
            <a:ext cx="3420000" cy="504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290015" y="1196752"/>
            <a:ext cx="435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290015" y="5378286"/>
            <a:ext cx="4356503" cy="858466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963244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 malý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5219568" y="1196752"/>
            <a:ext cx="3420000" cy="1872208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504056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8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5220072" y="3068960"/>
            <a:ext cx="3420000" cy="3168352"/>
          </a:xfrm>
          <a:solidFill>
            <a:schemeClr val="bg2"/>
          </a:solidFill>
          <a:ln>
            <a:noFill/>
          </a:ln>
        </p:spPr>
        <p:txBody>
          <a:bodyPr lIns="72000" tIns="72000" rIns="72000" bIns="3600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cs-CZ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21121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ulka malá a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5" y="1196752"/>
            <a:ext cx="8178974" cy="137227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7545" y="5669611"/>
            <a:ext cx="4500000" cy="59672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6" name="Zástupný symbol pro tabulku 5"/>
          <p:cNvSpPr>
            <a:spLocks noGrp="1"/>
          </p:cNvSpPr>
          <p:nvPr>
            <p:ph type="tbl" sz="quarter" idx="16"/>
          </p:nvPr>
        </p:nvSpPr>
        <p:spPr>
          <a:xfrm>
            <a:off x="467545" y="2981561"/>
            <a:ext cx="4500000" cy="2330669"/>
          </a:xfrm>
        </p:spPr>
        <p:txBody>
          <a:bodyPr/>
          <a:lstStyle/>
          <a:p>
            <a:endParaRPr lang="cs-CZ"/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5364087" y="2981560"/>
            <a:ext cx="3283985" cy="2330669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3947076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ulka velká a text n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5" y="1158652"/>
            <a:ext cx="8172023" cy="5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86594" y="4647594"/>
            <a:ext cx="8152974" cy="1260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6" name="Zástupný symbol pro tabulku 5"/>
          <p:cNvSpPr>
            <a:spLocks noGrp="1"/>
          </p:cNvSpPr>
          <p:nvPr>
            <p:ph type="tbl" sz="quarter" idx="16"/>
          </p:nvPr>
        </p:nvSpPr>
        <p:spPr>
          <a:xfrm>
            <a:off x="467545" y="1930400"/>
            <a:ext cx="8172024" cy="2340000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10728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f sloupc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1196752"/>
            <a:ext cx="4536503" cy="403244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226800" indent="-22680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378285"/>
            <a:ext cx="4535487" cy="879639"/>
          </a:xfrm>
        </p:spPr>
        <p:txBody>
          <a:bodyPr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6" name="Zástupný symbol pro graf 5"/>
          <p:cNvSpPr>
            <a:spLocks noGrp="1"/>
          </p:cNvSpPr>
          <p:nvPr>
            <p:ph type="chart" sz="quarter" idx="16"/>
          </p:nvPr>
        </p:nvSpPr>
        <p:spPr>
          <a:xfrm>
            <a:off x="5341257" y="1989484"/>
            <a:ext cx="3298311" cy="42478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5341257" y="1196752"/>
            <a:ext cx="3298311" cy="72691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822753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f výseč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1050" cy="635097"/>
          </a:xfr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3788229" y="1196752"/>
            <a:ext cx="4851339" cy="72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5"/>
          </p:nvPr>
        </p:nvSpPr>
        <p:spPr>
          <a:xfrm>
            <a:off x="468560" y="5181600"/>
            <a:ext cx="3319669" cy="1076325"/>
          </a:xfrm>
        </p:spPr>
        <p:txBody>
          <a:bodyPr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6800" indent="0">
              <a:buNone/>
              <a:defRPr/>
            </a:lvl2pPr>
            <a:lvl3pPr marL="468000" indent="0">
              <a:buNone/>
              <a:defRPr/>
            </a:lvl3pPr>
            <a:lvl4pPr marL="684000" indent="0">
              <a:buNone/>
              <a:defRPr/>
            </a:lvl4pPr>
            <a:lvl5pPr marL="900000" indent="0">
              <a:buNone/>
              <a:defRPr/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6" name="Zástupný symbol pro graf 5"/>
          <p:cNvSpPr>
            <a:spLocks noGrp="1"/>
          </p:cNvSpPr>
          <p:nvPr>
            <p:ph type="chart" sz="quarter" idx="16"/>
          </p:nvPr>
        </p:nvSpPr>
        <p:spPr>
          <a:xfrm>
            <a:off x="467544" y="1965960"/>
            <a:ext cx="8172023" cy="318661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467545" y="1196752"/>
            <a:ext cx="3312000" cy="720000"/>
          </a:xfrm>
        </p:spPr>
        <p:txBody>
          <a:bodyPr rIns="180000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2pPr>
            <a:lvl3pPr marL="0">
              <a:spcBef>
                <a:spcPts val="0"/>
              </a:spcBef>
              <a:spcAft>
                <a:spcPts val="300"/>
              </a:spcAft>
              <a:defRPr sz="1600">
                <a:solidFill>
                  <a:schemeClr val="tx1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8922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228000" cy="635097"/>
          </a:xfrm>
          <a:prstGeom prst="rect">
            <a:avLst/>
          </a:prstGeom>
        </p:spPr>
        <p:txBody>
          <a:bodyPr vert="horz" lIns="0" tIns="0" rIns="90000" bIns="45720" rtlCol="0" anchor="t">
            <a:noAutofit/>
          </a:bodyPr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035766"/>
            <a:ext cx="8172000" cy="5201546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7568" y="6385838"/>
            <a:ext cx="7452000" cy="283522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lvl1pPr algn="l">
              <a:defRPr lang="cs-CZ" sz="900" b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Zápatí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5838"/>
            <a:ext cx="684000" cy="283522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lvl1pPr algn="l">
              <a:defRPr sz="900" b="1">
                <a:solidFill>
                  <a:schemeClr val="tx2"/>
                </a:solidFill>
              </a:defRPr>
            </a:lvl1pPr>
          </a:lstStyle>
          <a:p>
            <a:fld id="{92592E69-644D-4E68-85CF-6357C363ED0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6" y="131074"/>
            <a:ext cx="1438476" cy="695422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6" y="131074"/>
            <a:ext cx="1438476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0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697" r:id="rId18"/>
    <p:sldLayoutId id="2147483698" r:id="rId19"/>
    <p:sldLayoutId id="2147483696" r:id="rId20"/>
    <p:sldLayoutId id="2147483687" r:id="rId21"/>
    <p:sldLayoutId id="2147483686" r:id="rId22"/>
    <p:sldLayoutId id="2147483700" r:id="rId23"/>
    <p:sldLayoutId id="2147483701" r:id="rId24"/>
    <p:sldLayoutId id="2147483702" r:id="rId25"/>
    <p:sldLayoutId id="2147483707" r:id="rId26"/>
    <p:sldLayoutId id="2147483703" r:id="rId27"/>
    <p:sldLayoutId id="2147483704" r:id="rId28"/>
    <p:sldLayoutId id="2147483705" r:id="rId29"/>
    <p:sldLayoutId id="2147483706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6800" indent="-22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&gt;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3600" indent="-2268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&gt;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>
          <a:xfrm>
            <a:off x="469658" y="-243408"/>
            <a:ext cx="5940000" cy="2474380"/>
          </a:xfrm>
        </p:spPr>
        <p:txBody>
          <a:bodyPr/>
          <a:lstStyle/>
          <a:p>
            <a:r>
              <a:rPr lang="cs-CZ" sz="1000" smtClean="0"/>
              <a:t/>
            </a:r>
            <a:br>
              <a:rPr lang="cs-CZ" sz="1000" smtClean="0"/>
            </a:br>
            <a:r>
              <a:rPr lang="cs-CZ" sz="4000" smtClean="0"/>
              <a:t>Zajištění </a:t>
            </a:r>
            <a:r>
              <a:rPr lang="cs-CZ" sz="4000" dirty="0" smtClean="0"/>
              <a:t>dodávky elektřiny pro hlavní město </a:t>
            </a:r>
            <a:r>
              <a:rPr lang="cs-CZ" sz="4000" smtClean="0"/>
              <a:t>Prahu     </a:t>
            </a:r>
            <a:r>
              <a:rPr lang="cs-CZ" sz="4000" smtClean="0"/>
              <a:t/>
            </a:r>
            <a:br>
              <a:rPr lang="cs-CZ" sz="4000" smtClean="0"/>
            </a:br>
            <a:r>
              <a:rPr lang="cs-CZ" sz="4000" smtClean="0"/>
              <a:t>při </a:t>
            </a:r>
            <a:r>
              <a:rPr lang="cs-CZ" sz="4000" smtClean="0"/>
              <a:t>mimořádných </a:t>
            </a:r>
            <a:r>
              <a:rPr lang="cs-CZ" sz="4000" smtClean="0"/>
              <a:t>stavech</a:t>
            </a:r>
            <a:br>
              <a:rPr lang="cs-CZ" sz="4000" smtClean="0"/>
            </a:br>
            <a:r>
              <a:rPr lang="cs-CZ" sz="4000" smtClean="0"/>
              <a:t>v elektrizační soustavě</a:t>
            </a:r>
            <a:r>
              <a:rPr lang="cs-CZ" sz="4000" smtClean="0"/>
              <a:t> </a:t>
            </a:r>
            <a:br>
              <a:rPr lang="cs-CZ" sz="4000" smtClean="0"/>
            </a:br>
            <a:r>
              <a:rPr lang="cs-CZ" smtClean="0"/>
              <a:t/>
            </a:r>
            <a:br>
              <a:rPr lang="cs-CZ" smtClean="0"/>
            </a:br>
            <a:endParaRPr lang="cs-CZ" sz="6000" b="1" spc="200" baseline="-6000" dirty="0"/>
          </a:p>
        </p:txBody>
      </p:sp>
      <p:sp>
        <p:nvSpPr>
          <p:cNvPr id="23" name="Zástupný symbol pro text 22"/>
          <p:cNvSpPr>
            <a:spLocks noGrp="1"/>
          </p:cNvSpPr>
          <p:nvPr>
            <p:ph type="body" sz="quarter" idx="14"/>
          </p:nvPr>
        </p:nvSpPr>
        <p:spPr>
          <a:xfrm>
            <a:off x="477987" y="2708920"/>
            <a:ext cx="5897472" cy="2486992"/>
          </a:xfrm>
        </p:spPr>
        <p:txBody>
          <a:bodyPr>
            <a:normAutofit/>
          </a:bodyPr>
          <a:lstStyle/>
          <a:p>
            <a:r>
              <a:rPr lang="cs-CZ" sz="2000" i="1"/>
              <a:t>pro </a:t>
            </a:r>
            <a:r>
              <a:rPr lang="cs-CZ" sz="2000" i="1" smtClean="0"/>
              <a:t>konferenci:</a:t>
            </a:r>
          </a:p>
          <a:p>
            <a:r>
              <a:rPr lang="cs-CZ" sz="2000" smtClean="0"/>
              <a:t>BEZPEČNOSTNÍ FÓRUM  2015</a:t>
            </a:r>
            <a:endParaRPr lang="cs-CZ" sz="2000"/>
          </a:p>
          <a:p>
            <a:r>
              <a:rPr lang="cs-CZ" sz="2000" smtClean="0"/>
              <a:t>PRAHA </a:t>
            </a:r>
            <a:r>
              <a:rPr lang="cs-CZ" sz="2000" cap="all" smtClean="0"/>
              <a:t>15. </a:t>
            </a:r>
            <a:r>
              <a:rPr lang="cs-CZ" sz="2000" cap="all"/>
              <a:t>6</a:t>
            </a:r>
            <a:r>
              <a:rPr lang="cs-CZ" sz="2000" cap="all" smtClean="0"/>
              <a:t>. </a:t>
            </a:r>
            <a:r>
              <a:rPr lang="cs-CZ" sz="2000" cap="all"/>
              <a:t>2015 </a:t>
            </a:r>
            <a:endParaRPr lang="cs-CZ" sz="2000"/>
          </a:p>
          <a:p>
            <a:endParaRPr lang="cs-CZ" dirty="0" smtClean="0"/>
          </a:p>
          <a:p>
            <a:pPr lvl="1"/>
            <a:endParaRPr lang="cs-CZ" dirty="0" smtClean="0"/>
          </a:p>
        </p:txBody>
      </p:sp>
      <p:sp>
        <p:nvSpPr>
          <p:cNvPr id="4" name="Zástupný symbol pro text 2"/>
          <p:cNvSpPr txBox="1">
            <a:spLocks/>
          </p:cNvSpPr>
          <p:nvPr/>
        </p:nvSpPr>
        <p:spPr>
          <a:xfrm>
            <a:off x="477987" y="4797152"/>
            <a:ext cx="5923343" cy="1840189"/>
          </a:xfrm>
          <a:prstGeom prst="rect">
            <a:avLst/>
          </a:prstGeom>
        </p:spPr>
        <p:txBody>
          <a:bodyPr vert="horz" lIns="360000" tIns="360000" rIns="36000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&gt;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64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i="1" smtClean="0"/>
              <a:t>zpracovali:</a:t>
            </a:r>
            <a:endParaRPr lang="cs-CZ" i="1" dirty="0" smtClean="0"/>
          </a:p>
          <a:p>
            <a:r>
              <a:rPr lang="cs-CZ" dirty="0" smtClean="0"/>
              <a:t>Ing. </a:t>
            </a:r>
            <a:r>
              <a:rPr lang="cs-CZ" smtClean="0"/>
              <a:t>Milan Hampl, předseda </a:t>
            </a:r>
            <a:r>
              <a:rPr lang="cs-CZ" dirty="0" smtClean="0"/>
              <a:t>představenstva </a:t>
            </a:r>
            <a:r>
              <a:rPr lang="cs-CZ" smtClean="0"/>
              <a:t>a ředitel</a:t>
            </a:r>
          </a:p>
          <a:p>
            <a:r>
              <a:rPr lang="cs-CZ" smtClean="0"/>
              <a:t>Ing. Jiří Hradecký, vedoucí sekce Řízení sítí</a:t>
            </a:r>
            <a:endParaRPr lang="cs-CZ" dirty="0" smtClean="0"/>
          </a:p>
          <a:p>
            <a:r>
              <a:rPr lang="cs-CZ" dirty="0" smtClean="0"/>
              <a:t>PREdistribuce, a. s.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7844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400" dirty="0" smtClean="0"/>
              <a:t>Schéma sítí 110 </a:t>
            </a:r>
            <a:r>
              <a:rPr lang="cs-CZ" sz="3400" dirty="0" err="1" smtClean="0"/>
              <a:t>kV</a:t>
            </a:r>
            <a:endParaRPr lang="cs-CZ" sz="340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Zápatí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2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1403"/>
            <a:ext cx="7380564" cy="605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81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600" dirty="0" smtClean="0"/>
              <a:t>Napájení z přenosové soustavy – uzlové oblasti</a:t>
            </a:r>
            <a:endParaRPr lang="cs-CZ" sz="2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3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7812360" cy="567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64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836710"/>
            <a:ext cx="7877312" cy="594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7056784" cy="635097"/>
          </a:xfrm>
        </p:spPr>
        <p:txBody>
          <a:bodyPr/>
          <a:lstStyle/>
          <a:p>
            <a:r>
              <a:rPr lang="cs-CZ" sz="2400" dirty="0" smtClean="0"/>
              <a:t>Rozmístění rozvoden TR 110/22 </a:t>
            </a:r>
            <a:r>
              <a:rPr lang="cs-CZ" sz="2400" dirty="0" err="1" smtClean="0"/>
              <a:t>kV</a:t>
            </a:r>
            <a:r>
              <a:rPr lang="cs-CZ" sz="2400" dirty="0" smtClean="0"/>
              <a:t> na území hl. m. Prahy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509082" cy="563089"/>
          </a:xfrm>
        </p:spPr>
        <p:txBody>
          <a:bodyPr/>
          <a:lstStyle/>
          <a:p>
            <a:r>
              <a:rPr lang="cs-CZ" sz="3400" smtClean="0"/>
              <a:t>Vybrané technické ukazatele</a:t>
            </a:r>
            <a:endParaRPr lang="cs-CZ" sz="340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5</a:t>
            </a:fld>
            <a:endParaRPr lang="cs-CZ" dirty="0"/>
          </a:p>
        </p:txBody>
      </p:sp>
      <p:graphicFrame>
        <p:nvGraphicFramePr>
          <p:cNvPr id="8" name="Zástupný symbol pro tabulku 7"/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2722145878"/>
              </p:ext>
            </p:extLst>
          </p:nvPr>
        </p:nvGraphicFramePr>
        <p:xfrm>
          <a:off x="467544" y="1268760"/>
          <a:ext cx="7992888" cy="47101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6444"/>
                <a:gridCol w="3996444"/>
              </a:tblGrid>
              <a:tr h="472960">
                <a:tc>
                  <a:txBody>
                    <a:bodyPr/>
                    <a:lstStyle/>
                    <a:p>
                      <a:pPr algn="ctr"/>
                      <a:r>
                        <a:rPr lang="cs-CZ" b="1" dirty="0" smtClean="0"/>
                        <a:t>Ukazatel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smtClean="0">
                          <a:solidFill>
                            <a:schemeClr val="bg1"/>
                          </a:solidFill>
                        </a:rPr>
                        <a:t>Rok 2014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smtClean="0"/>
                        <a:t>Dosažené technické maximum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1 149</a:t>
                      </a:r>
                      <a:r>
                        <a:rPr lang="cs-CZ" baseline="0" smtClean="0"/>
                        <a:t> MW</a:t>
                      </a:r>
                      <a:endParaRPr lang="cs-CZ"/>
                    </a:p>
                  </a:txBody>
                  <a:tcPr/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smtClean="0"/>
                        <a:t>Distribuce</a:t>
                      </a:r>
                      <a:r>
                        <a:rPr lang="cs-CZ" baseline="0" smtClean="0"/>
                        <a:t> celkem (opatřená)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  6 090 GWh</a:t>
                      </a:r>
                      <a:endParaRPr lang="cs-CZ"/>
                    </a:p>
                  </a:txBody>
                  <a:tcPr/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dirty="0" smtClean="0"/>
                        <a:t>Délka sítě VVN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207 km</a:t>
                      </a:r>
                      <a:endParaRPr lang="cs-CZ"/>
                    </a:p>
                  </a:txBody>
                  <a:tcPr/>
                </a:tc>
              </a:tr>
              <a:tr h="466479">
                <a:tc>
                  <a:txBody>
                    <a:bodyPr/>
                    <a:lstStyle/>
                    <a:p>
                      <a:r>
                        <a:rPr lang="cs-CZ" smtClean="0"/>
                        <a:t>Délka sítě VN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3 854</a:t>
                      </a:r>
                      <a:r>
                        <a:rPr lang="cs-CZ" baseline="0" smtClean="0"/>
                        <a:t> km</a:t>
                      </a:r>
                      <a:endParaRPr lang="cs-CZ"/>
                    </a:p>
                  </a:txBody>
                  <a:tcPr/>
                </a:tc>
              </a:tr>
              <a:tr h="466479">
                <a:tc>
                  <a:txBody>
                    <a:bodyPr/>
                    <a:lstStyle/>
                    <a:p>
                      <a:r>
                        <a:rPr lang="cs-CZ" smtClean="0"/>
                        <a:t>Délka sítě</a:t>
                      </a:r>
                      <a:r>
                        <a:rPr lang="cs-CZ" baseline="0" smtClean="0"/>
                        <a:t> NN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7 945 km</a:t>
                      </a:r>
                      <a:endParaRPr lang="cs-CZ"/>
                    </a:p>
                  </a:txBody>
                  <a:tcPr/>
                </a:tc>
              </a:tr>
              <a:tr h="466479">
                <a:tc>
                  <a:txBody>
                    <a:bodyPr/>
                    <a:lstStyle/>
                    <a:p>
                      <a:r>
                        <a:rPr lang="cs-CZ" smtClean="0"/>
                        <a:t>Počet stanic VVN/VN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22/24 ks</a:t>
                      </a:r>
                      <a:endParaRPr lang="cs-CZ"/>
                    </a:p>
                  </a:txBody>
                  <a:tcPr/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smtClean="0"/>
                        <a:t>Počet stanic VN/NN celkem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4 835 ks</a:t>
                      </a:r>
                      <a:endParaRPr lang="cs-CZ"/>
                    </a:p>
                  </a:txBody>
                  <a:tcPr/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smtClean="0"/>
                        <a:t>Počet odběrných míst MO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766 560</a:t>
                      </a:r>
                      <a:endParaRPr lang="cs-CZ"/>
                    </a:p>
                  </a:txBody>
                  <a:tcPr/>
                </a:tc>
              </a:tr>
              <a:tr h="472960">
                <a:tc>
                  <a:txBody>
                    <a:bodyPr/>
                    <a:lstStyle/>
                    <a:p>
                      <a:r>
                        <a:rPr lang="cs-CZ" smtClean="0"/>
                        <a:t>Počet</a:t>
                      </a:r>
                      <a:r>
                        <a:rPr lang="cs-CZ" baseline="0" smtClean="0"/>
                        <a:t> odběrných míst VO</a:t>
                      </a:r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mtClean="0"/>
                        <a:t>     2 002</a:t>
                      </a:r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50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97749"/>
            <a:ext cx="6587848" cy="635097"/>
          </a:xfrm>
        </p:spPr>
        <p:txBody>
          <a:bodyPr/>
          <a:lstStyle/>
          <a:p>
            <a:r>
              <a:rPr lang="cs-CZ" sz="3400" smtClean="0"/>
              <a:t>Nejvyšší dosažené roční zatížení (MW)  v letech 1995 - 2014</a:t>
            </a:r>
            <a:endParaRPr lang="cs-CZ" sz="340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67544" y="6381328"/>
            <a:ext cx="684000" cy="283522"/>
          </a:xfrm>
        </p:spPr>
        <p:txBody>
          <a:bodyPr/>
          <a:lstStyle/>
          <a:p>
            <a:fld id="{92592E69-644D-4E68-85CF-6357C363ED0D}" type="slidenum">
              <a:rPr lang="cs-CZ" smtClean="0"/>
              <a:pPr/>
              <a:t>6</a:t>
            </a:fld>
            <a:endParaRPr lang="cs-CZ" dirty="0"/>
          </a:p>
        </p:txBody>
      </p:sp>
      <p:graphicFrame>
        <p:nvGraphicFramePr>
          <p:cNvPr id="9" name="Zástupný symbol pro graf 8"/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768561473"/>
              </p:ext>
            </p:extLst>
          </p:nvPr>
        </p:nvGraphicFramePr>
        <p:xfrm>
          <a:off x="179512" y="1700808"/>
          <a:ext cx="862795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283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1979712" y="260648"/>
            <a:ext cx="7056784" cy="635097"/>
          </a:xfrm>
        </p:spPr>
        <p:txBody>
          <a:bodyPr/>
          <a:lstStyle/>
          <a:p>
            <a:r>
              <a:rPr lang="cs-CZ" sz="3000" dirty="0" smtClean="0"/>
              <a:t>Výpadek dodávky elektřiny </a:t>
            </a:r>
            <a:r>
              <a:rPr lang="cs-CZ" sz="3000" dirty="0" err="1" smtClean="0"/>
              <a:t>vers</a:t>
            </a:r>
            <a:r>
              <a:rPr lang="cs-CZ" sz="3000" dirty="0" smtClean="0"/>
              <a:t>. </a:t>
            </a:r>
            <a:r>
              <a:rPr lang="cs-CZ" sz="3000" dirty="0" err="1" smtClean="0">
                <a:solidFill>
                  <a:schemeClr val="accent3"/>
                </a:solidFill>
              </a:rPr>
              <a:t>blackout</a:t>
            </a:r>
            <a:endParaRPr lang="cs-CZ" sz="3000" dirty="0">
              <a:solidFill>
                <a:schemeClr val="accent3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11" name="Zástupný symbol pro text 5"/>
          <p:cNvSpPr txBox="1">
            <a:spLocks/>
          </p:cNvSpPr>
          <p:nvPr/>
        </p:nvSpPr>
        <p:spPr>
          <a:xfrm>
            <a:off x="467544" y="980729"/>
            <a:ext cx="4032448" cy="5472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>
            <a:lvl1pPr marL="226800" indent="-22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3600" indent="-226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u="sng" dirty="0" smtClean="0">
                <a:solidFill>
                  <a:schemeClr val="tx2"/>
                </a:solidFill>
              </a:rPr>
              <a:t>Výpadek dodávky elektřiny</a:t>
            </a:r>
          </a:p>
          <a:p>
            <a:pPr marL="0" indent="0">
              <a:buNone/>
            </a:pPr>
            <a:r>
              <a:rPr lang="cs-CZ" sz="2000" b="1" i="1" dirty="0" smtClean="0">
                <a:solidFill>
                  <a:schemeClr val="bg1"/>
                </a:solidFill>
              </a:rPr>
              <a:t>= přerušení dodávky el. </a:t>
            </a:r>
            <a:r>
              <a:rPr lang="cs-CZ" sz="2000" b="1" i="1" smtClean="0">
                <a:solidFill>
                  <a:schemeClr val="bg1"/>
                </a:solidFill>
              </a:rPr>
              <a:t>energie            z důvodu </a:t>
            </a:r>
            <a:r>
              <a:rPr lang="cs-CZ" sz="2000" b="1" i="1" dirty="0" smtClean="0">
                <a:solidFill>
                  <a:schemeClr val="bg1"/>
                </a:solidFill>
              </a:rPr>
              <a:t>selhání přenosové soustavy</a:t>
            </a:r>
          </a:p>
          <a:p>
            <a:pPr marL="0" indent="0">
              <a:buNone/>
            </a:pPr>
            <a:endParaRPr lang="cs-CZ" sz="2000" b="1" i="1" dirty="0" smtClean="0">
              <a:solidFill>
                <a:schemeClr val="bg1"/>
              </a:solidFill>
            </a:endParaRPr>
          </a:p>
          <a:p>
            <a:pPr>
              <a:lnSpc>
                <a:spcPct val="16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</a:t>
            </a:r>
            <a:r>
              <a:rPr lang="cs-CZ" sz="2000" dirty="0" smtClean="0">
                <a:solidFill>
                  <a:schemeClr val="bg1"/>
                </a:solidFill>
              </a:rPr>
              <a:t>ři výpadku jednotlivých rozvoden je </a:t>
            </a:r>
            <a:r>
              <a:rPr lang="cs-CZ" sz="2000" dirty="0">
                <a:solidFill>
                  <a:schemeClr val="bg1"/>
                </a:solidFill>
              </a:rPr>
              <a:t>distribuční soustava</a:t>
            </a:r>
            <a:r>
              <a:rPr lang="cs-CZ" sz="2000" dirty="0" smtClean="0">
                <a:solidFill>
                  <a:schemeClr val="bg1"/>
                </a:solidFill>
              </a:rPr>
              <a:t> dle kritéria N-1 schopna provozu</a:t>
            </a:r>
          </a:p>
          <a:p>
            <a:pPr>
              <a:lnSpc>
                <a:spcPct val="16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cs-CZ" sz="2000" dirty="0" smtClean="0">
                <a:solidFill>
                  <a:schemeClr val="bg1"/>
                </a:solidFill>
              </a:rPr>
              <a:t>omezení dodávky elektřiny lze počítat na desítky minut až jednotky hodin</a:t>
            </a:r>
            <a:endParaRPr lang="cs-CZ" sz="2000" dirty="0">
              <a:solidFill>
                <a:schemeClr val="bg1"/>
              </a:solidFill>
            </a:endParaRPr>
          </a:p>
        </p:txBody>
      </p:sp>
      <p:sp>
        <p:nvSpPr>
          <p:cNvPr id="12" name="Zástupný symbol pro text 5"/>
          <p:cNvSpPr txBox="1">
            <a:spLocks/>
          </p:cNvSpPr>
          <p:nvPr/>
        </p:nvSpPr>
        <p:spPr>
          <a:xfrm>
            <a:off x="4499992" y="980728"/>
            <a:ext cx="4248472" cy="54726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226800" indent="-22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3600" indent="-226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u="sng" dirty="0" err="1" smtClean="0">
                <a:solidFill>
                  <a:srgbClr val="C00000"/>
                </a:solidFill>
              </a:rPr>
              <a:t>Blackout</a:t>
            </a:r>
            <a:r>
              <a:rPr lang="cs-CZ" sz="2000" b="1" u="sng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bg1"/>
                </a:solidFill>
              </a:rPr>
              <a:t>= </a:t>
            </a:r>
            <a:r>
              <a:rPr lang="cs-CZ" sz="2000" b="1" i="1" dirty="0" smtClean="0">
                <a:solidFill>
                  <a:schemeClr val="bg1"/>
                </a:solidFill>
              </a:rPr>
              <a:t>velký výpadek proudu</a:t>
            </a:r>
            <a:endParaRPr lang="cs-CZ" sz="2000" b="1" u="sng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2000" b="1" u="sng" dirty="0" smtClean="0">
                <a:solidFill>
                  <a:schemeClr val="bg1"/>
                </a:solidFill>
              </a:rPr>
              <a:t>Příčiny:</a:t>
            </a:r>
          </a:p>
          <a:p>
            <a:pPr>
              <a:lnSpc>
                <a:spcPct val="160000"/>
              </a:lnSpc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bg1"/>
                </a:solidFill>
              </a:rPr>
              <a:t>p</a:t>
            </a:r>
            <a:r>
              <a:rPr lang="cs-CZ" sz="2000" dirty="0" smtClean="0">
                <a:solidFill>
                  <a:schemeClr val="bg1"/>
                </a:solidFill>
              </a:rPr>
              <a:t>řebytek elektřiny způsobený vlivem OZE</a:t>
            </a:r>
          </a:p>
          <a:p>
            <a:pPr>
              <a:lnSpc>
                <a:spcPct val="160000"/>
              </a:lnSpc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cs-CZ" sz="2000" dirty="0" smtClean="0">
                <a:solidFill>
                  <a:schemeClr val="bg1"/>
                </a:solidFill>
              </a:rPr>
              <a:t>nemožnost společnosti ČEPS uregulovat bilanci</a:t>
            </a:r>
          </a:p>
          <a:p>
            <a:pPr>
              <a:lnSpc>
                <a:spcPct val="160000"/>
              </a:lnSpc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bg1"/>
                </a:solidFill>
              </a:rPr>
              <a:t>havárie důležitého prvku přenosové soustavy s dominovým efektem</a:t>
            </a:r>
          </a:p>
          <a:p>
            <a:pPr>
              <a:lnSpc>
                <a:spcPct val="160000"/>
              </a:lnSpc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cs-CZ" sz="2000" dirty="0" smtClean="0">
                <a:solidFill>
                  <a:schemeClr val="bg1"/>
                </a:solidFill>
              </a:rPr>
              <a:t>zasažení elektrizační soustavy teroristy, resp. hackery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1832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8518" y="197749"/>
            <a:ext cx="6617978" cy="635097"/>
          </a:xfrm>
        </p:spPr>
        <p:txBody>
          <a:bodyPr/>
          <a:lstStyle/>
          <a:p>
            <a:r>
              <a:rPr lang="cs-CZ" sz="2800" dirty="0" smtClean="0"/>
              <a:t>Princip kritéria n-1 na úrovni uzlových oblastí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8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7812360" cy="567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Šrafovaná šipka doprava 8"/>
          <p:cNvSpPr/>
          <p:nvPr/>
        </p:nvSpPr>
        <p:spPr>
          <a:xfrm rot="6377452">
            <a:off x="5617424" y="3711615"/>
            <a:ext cx="1159731" cy="59792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rafovaná šipka doprava 9"/>
          <p:cNvSpPr/>
          <p:nvPr/>
        </p:nvSpPr>
        <p:spPr>
          <a:xfrm rot="164475">
            <a:off x="3839803" y="3774902"/>
            <a:ext cx="1159731" cy="59792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3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9712" y="197749"/>
            <a:ext cx="6666806" cy="635097"/>
          </a:xfrm>
        </p:spPr>
        <p:txBody>
          <a:bodyPr/>
          <a:lstStyle/>
          <a:p>
            <a:r>
              <a:rPr lang="cs-CZ" sz="3400" smtClean="0"/>
              <a:t>Priority obnovy napájení po blackoutu                dle Provozních instrukcí ČEPS</a:t>
            </a:r>
            <a:endParaRPr lang="cs-CZ" sz="34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9</a:t>
            </a:fld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467544" y="1412776"/>
            <a:ext cx="8352928" cy="483209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cs-CZ" sz="2200" dirty="0" smtClean="0">
                <a:solidFill>
                  <a:schemeClr val="bg1"/>
                </a:solidFill>
              </a:rPr>
              <a:t>vlastní spotřeba </a:t>
            </a:r>
            <a:r>
              <a:rPr lang="cs-CZ" sz="2200" smtClean="0">
                <a:solidFill>
                  <a:schemeClr val="bg1"/>
                </a:solidFill>
              </a:rPr>
              <a:t>jaderných </a:t>
            </a:r>
            <a:r>
              <a:rPr lang="cs-CZ" sz="2200">
                <a:solidFill>
                  <a:schemeClr val="bg1"/>
                </a:solidFill>
              </a:rPr>
              <a:t>elektráren – Temelín </a:t>
            </a:r>
            <a:r>
              <a:rPr lang="cs-CZ" sz="2200" dirty="0" smtClean="0">
                <a:solidFill>
                  <a:schemeClr val="bg1"/>
                </a:solidFill>
              </a:rPr>
              <a:t>a Dukovany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cs-CZ" sz="2200" smtClean="0">
                <a:solidFill>
                  <a:schemeClr val="bg1"/>
                </a:solidFill>
              </a:rPr>
              <a:t>vlastní spotřeba </a:t>
            </a:r>
            <a:r>
              <a:rPr lang="cs-CZ" sz="2200" dirty="0" smtClean="0">
                <a:solidFill>
                  <a:schemeClr val="bg1"/>
                </a:solidFill>
              </a:rPr>
              <a:t>systémových klasických elektráren </a:t>
            </a:r>
            <a:r>
              <a:rPr lang="cs-CZ" sz="2200" dirty="0">
                <a:solidFill>
                  <a:schemeClr val="bg1"/>
                </a:solidFill>
              </a:rPr>
              <a:t> –  Tušimice</a:t>
            </a:r>
            <a:r>
              <a:rPr lang="cs-CZ" sz="2200" dirty="0" smtClean="0">
                <a:solidFill>
                  <a:schemeClr val="bg1"/>
                </a:solidFill>
              </a:rPr>
              <a:t>, </a:t>
            </a:r>
            <a:r>
              <a:rPr lang="cs-CZ" sz="2200" dirty="0" err="1" smtClean="0">
                <a:solidFill>
                  <a:schemeClr val="bg1"/>
                </a:solidFill>
              </a:rPr>
              <a:t>Prunéřov</a:t>
            </a:r>
            <a:r>
              <a:rPr lang="cs-CZ" sz="2200" dirty="0" smtClean="0">
                <a:solidFill>
                  <a:schemeClr val="bg1"/>
                </a:solidFill>
              </a:rPr>
              <a:t>, Mělník, Chvaletice…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cs-CZ" sz="2200" dirty="0" smtClean="0">
                <a:solidFill>
                  <a:schemeClr val="bg1"/>
                </a:solidFill>
              </a:rPr>
              <a:t>hlavní město Praha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cs-CZ" sz="2200" dirty="0" smtClean="0">
                <a:solidFill>
                  <a:schemeClr val="bg1"/>
                </a:solidFill>
              </a:rPr>
              <a:t>ostatní velké aglomerace – Brno, Ostrava, Plzeň, Olomouc, Ústí nad Labem, České Budějovice, Hradec Králové…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cs-CZ" sz="2200" dirty="0" smtClean="0">
                <a:solidFill>
                  <a:schemeClr val="bg1"/>
                </a:solidFill>
              </a:rPr>
              <a:t>ostatní spotřebitelé</a:t>
            </a:r>
            <a:endParaRPr lang="cs-CZ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6444024" cy="635097"/>
          </a:xfrm>
        </p:spPr>
        <p:txBody>
          <a:bodyPr/>
          <a:lstStyle/>
          <a:p>
            <a:r>
              <a:rPr lang="cs-CZ" sz="3400" smtClean="0"/>
              <a:t>Krizový ostrovní provoz (KOP) Praha</a:t>
            </a:r>
            <a:endParaRPr lang="cs-CZ" sz="34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10</a:t>
            </a:fld>
            <a:endParaRPr lang="cs-CZ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2301" y="2519788"/>
            <a:ext cx="5393226" cy="406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ál 5"/>
          <p:cNvSpPr>
            <a:spLocks noChangeArrowheads="1"/>
          </p:cNvSpPr>
          <p:nvPr/>
        </p:nvSpPr>
        <p:spPr bwMode="auto">
          <a:xfrm>
            <a:off x="5292080" y="2792299"/>
            <a:ext cx="1893640" cy="1843728"/>
          </a:xfrm>
          <a:prstGeom prst="ellipse">
            <a:avLst/>
          </a:prstGeom>
          <a:solidFill>
            <a:schemeClr val="accent1">
              <a:alpha val="38823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cs-CZ" sz="14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7" name="Ovál 6"/>
          <p:cNvSpPr>
            <a:spLocks noChangeArrowheads="1"/>
          </p:cNvSpPr>
          <p:nvPr/>
        </p:nvSpPr>
        <p:spPr bwMode="auto">
          <a:xfrm>
            <a:off x="4345260" y="3602311"/>
            <a:ext cx="1893640" cy="1843728"/>
          </a:xfrm>
          <a:prstGeom prst="ellipse">
            <a:avLst/>
          </a:prstGeom>
          <a:solidFill>
            <a:schemeClr val="accent1">
              <a:alpha val="38823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cs-CZ" sz="14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Ovál 7"/>
          <p:cNvSpPr>
            <a:spLocks noChangeArrowheads="1"/>
          </p:cNvSpPr>
          <p:nvPr/>
        </p:nvSpPr>
        <p:spPr bwMode="auto">
          <a:xfrm>
            <a:off x="5616903" y="4149080"/>
            <a:ext cx="1893640" cy="1843728"/>
          </a:xfrm>
          <a:prstGeom prst="ellipse">
            <a:avLst/>
          </a:prstGeom>
          <a:solidFill>
            <a:schemeClr val="accent1">
              <a:alpha val="38823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cs-CZ" sz="14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848543" y="6365482"/>
            <a:ext cx="3240360" cy="4308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b="1" i="1" smtClean="0">
                <a:solidFill>
                  <a:schemeClr val="tx2"/>
                </a:solidFill>
              </a:rPr>
              <a:t>Ostrovní provoz = režim, kdy výrobna zajišťuje napájení </a:t>
            </a:r>
          </a:p>
          <a:p>
            <a:r>
              <a:rPr lang="cs-CZ" sz="1100" b="1" i="1" smtClean="0">
                <a:solidFill>
                  <a:schemeClr val="tx2"/>
                </a:solidFill>
              </a:rPr>
              <a:t>vydělené oblasti po rozpadu el. soustavy.</a:t>
            </a:r>
            <a:endParaRPr lang="cs-CZ" sz="1100" b="1" i="1">
              <a:solidFill>
                <a:schemeClr val="tx2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539552" y="869570"/>
            <a:ext cx="77048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cs-CZ" dirty="0" smtClean="0">
                <a:solidFill>
                  <a:schemeClr val="tx2"/>
                </a:solidFill>
              </a:rPr>
              <a:t>KOP Praha by </a:t>
            </a:r>
            <a:r>
              <a:rPr lang="cs-CZ" smtClean="0">
                <a:solidFill>
                  <a:schemeClr val="tx2"/>
                </a:solidFill>
              </a:rPr>
              <a:t>zajišťoval základní </a:t>
            </a:r>
            <a:r>
              <a:rPr lang="cs-CZ" dirty="0" smtClean="0">
                <a:solidFill>
                  <a:schemeClr val="tx2"/>
                </a:solidFill>
              </a:rPr>
              <a:t>dodávky elektřiny pro fungování orgánů krizového řízení a infrastruktury a </a:t>
            </a:r>
            <a:r>
              <a:rPr lang="cs-CZ" smtClean="0">
                <a:solidFill>
                  <a:schemeClr val="tx2"/>
                </a:solidFill>
              </a:rPr>
              <a:t>objektů zabezpečujících </a:t>
            </a:r>
            <a:r>
              <a:rPr lang="cs-CZ" dirty="0" smtClean="0">
                <a:solidFill>
                  <a:schemeClr val="tx2"/>
                </a:solidFill>
              </a:rPr>
              <a:t>základní životní potřeby obyvatel</a:t>
            </a:r>
          </a:p>
          <a:p>
            <a:pPr algn="just"/>
            <a:endParaRPr lang="cs-CZ" sz="1000" dirty="0" smtClean="0">
              <a:solidFill>
                <a:schemeClr val="tx2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cs-CZ" dirty="0" smtClean="0">
                <a:solidFill>
                  <a:schemeClr val="tx2"/>
                </a:solidFill>
              </a:rPr>
              <a:t>z výsledků analýzy spotřeby elektřiny vyplývá, že minimální výkon pro zajištění chodu důležitých objektů činí </a:t>
            </a:r>
            <a:r>
              <a:rPr lang="cs-CZ" b="1" dirty="0" smtClean="0">
                <a:solidFill>
                  <a:schemeClr val="tx2"/>
                </a:solidFill>
              </a:rPr>
              <a:t>cca 300 MW </a:t>
            </a:r>
            <a:r>
              <a:rPr lang="cs-CZ" dirty="0" smtClean="0">
                <a:solidFill>
                  <a:schemeClr val="tx2"/>
                </a:solidFill>
              </a:rPr>
              <a:t>(což je cca třetina celkového průměrného denního zatížení Prahy)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539553" y="2502314"/>
            <a:ext cx="3197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cs-CZ" dirty="0" smtClean="0"/>
              <a:t>z pohledu blízkosti hlavních napájecích uzlů a možného situování zdrojů s výkonem    cca 100 MW se jako optimální jeví umístění v:</a:t>
            </a:r>
          </a:p>
          <a:p>
            <a:pPr marL="637200" lvl="1" indent="-180000">
              <a:buFont typeface="Courier New" panose="02070309020205020404" pitchFamily="49" charset="0"/>
              <a:buChar char="o"/>
            </a:pPr>
            <a:r>
              <a:rPr lang="cs-CZ" dirty="0"/>
              <a:t>	</a:t>
            </a:r>
            <a:r>
              <a:rPr lang="cs-CZ" dirty="0" smtClean="0"/>
              <a:t>TR Chodov</a:t>
            </a:r>
          </a:p>
          <a:p>
            <a:pPr marL="637200" lvl="1" indent="-180000">
              <a:buFont typeface="Courier New" panose="02070309020205020404" pitchFamily="49" charset="0"/>
              <a:buChar char="o"/>
            </a:pPr>
            <a:r>
              <a:rPr lang="cs-CZ" dirty="0" smtClean="0"/>
              <a:t> 	TR Západ</a:t>
            </a:r>
          </a:p>
          <a:p>
            <a:pPr marL="637200" lvl="1" indent="-180000">
              <a:buFont typeface="Courier New" panose="02070309020205020404" pitchFamily="49" charset="0"/>
              <a:buChar char="o"/>
            </a:pPr>
            <a:r>
              <a:rPr lang="cs-CZ" dirty="0"/>
              <a:t> </a:t>
            </a:r>
            <a:r>
              <a:rPr lang="cs-CZ" dirty="0" smtClean="0"/>
              <a:t>	TR Sever 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05613" y="4836340"/>
            <a:ext cx="31318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cs-CZ" dirty="0" smtClean="0"/>
              <a:t>vhodnou lokalitou pro nový zdroj by mohla být plocha           v blízkosti čtvrtého předávacího místa PS/DS na severu Prahy, ČEPS připravuje tento </a:t>
            </a:r>
            <a:r>
              <a:rPr lang="cs-CZ" smtClean="0"/>
              <a:t>uzel </a:t>
            </a:r>
            <a:br>
              <a:rPr lang="cs-CZ" smtClean="0"/>
            </a:br>
            <a:r>
              <a:rPr lang="cs-CZ" smtClean="0"/>
              <a:t>k roku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26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594798" cy="635097"/>
          </a:xfrm>
        </p:spPr>
        <p:txBody>
          <a:bodyPr/>
          <a:lstStyle/>
          <a:p>
            <a:r>
              <a:rPr lang="cs-CZ" sz="3200" dirty="0" smtClean="0"/>
              <a:t>Rozvodna 400/110 </a:t>
            </a:r>
            <a:r>
              <a:rPr lang="cs-CZ" sz="3200" dirty="0" err="1" smtClean="0"/>
              <a:t>kV</a:t>
            </a:r>
            <a:r>
              <a:rPr lang="cs-CZ" sz="3200" dirty="0" smtClean="0"/>
              <a:t> Praha - Sever</a:t>
            </a:r>
            <a:endParaRPr lang="cs-CZ" sz="3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11</a:t>
            </a:fld>
            <a:endParaRPr lang="cs-CZ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6374"/>
            <a:ext cx="7560840" cy="529185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5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6162750" cy="572198"/>
          </a:xfrm>
        </p:spPr>
        <p:txBody>
          <a:bodyPr/>
          <a:lstStyle/>
          <a:p>
            <a:r>
              <a:rPr lang="cs-CZ" sz="3400" dirty="0" smtClean="0"/>
              <a:t>Nevýhody KOP Praha</a:t>
            </a:r>
            <a:endParaRPr lang="cs-CZ" sz="3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12</a:t>
            </a:fld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467544" y="141277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cs-CZ" sz="2000" dirty="0" smtClean="0">
                <a:solidFill>
                  <a:srgbClr val="1C2F67"/>
                </a:solidFill>
              </a:rPr>
              <a:t>na území hl. m. Prahy jsou rozptýlené zdroje elektrické energie o celkovém instalovaném výkonu 160 MW, žádný z těchto zdrojů ale nemá společnou schopnost „startu ze tmy“ a „ostrovního provozu“</a:t>
            </a:r>
          </a:p>
          <a:p>
            <a:pPr algn="just"/>
            <a:endParaRPr lang="cs-CZ" sz="2000" dirty="0" smtClean="0">
              <a:solidFill>
                <a:srgbClr val="1C2F6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cs-CZ" sz="2000" dirty="0" smtClean="0">
                <a:solidFill>
                  <a:srgbClr val="1C2F67"/>
                </a:solidFill>
              </a:rPr>
              <a:t>nelze se plně spoléhat na využití el. energie mimo území hl. m. Prahy (elektřina                z Vltavské kaskády, elektrárna Mělník nebo teplárna </a:t>
            </a:r>
            <a:r>
              <a:rPr lang="cs-CZ" sz="2000" dirty="0" err="1" smtClean="0">
                <a:solidFill>
                  <a:srgbClr val="1C2F67"/>
                </a:solidFill>
              </a:rPr>
              <a:t>Alpiq</a:t>
            </a:r>
            <a:r>
              <a:rPr lang="cs-CZ" sz="2000" dirty="0" smtClean="0">
                <a:solidFill>
                  <a:srgbClr val="1C2F67"/>
                </a:solidFill>
              </a:rPr>
              <a:t> Kladno), protože je pravděpodobné, že </a:t>
            </a:r>
            <a:r>
              <a:rPr lang="cs-CZ" sz="2000" dirty="0" err="1" smtClean="0">
                <a:solidFill>
                  <a:srgbClr val="1C2F67"/>
                </a:solidFill>
              </a:rPr>
              <a:t>blackout</a:t>
            </a:r>
            <a:r>
              <a:rPr lang="cs-CZ" sz="2000" dirty="0" smtClean="0">
                <a:solidFill>
                  <a:srgbClr val="1C2F67"/>
                </a:solidFill>
              </a:rPr>
              <a:t> by postihl nejen samotnou Prahu, ale i její okolí            a zmíněné zdroje</a:t>
            </a:r>
          </a:p>
          <a:p>
            <a:pPr algn="just"/>
            <a:endParaRPr lang="cs-CZ" sz="2000" dirty="0" smtClean="0">
              <a:solidFill>
                <a:srgbClr val="1C2F6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cs-CZ" sz="2000" dirty="0" smtClean="0">
                <a:solidFill>
                  <a:srgbClr val="1C2F67"/>
                </a:solidFill>
              </a:rPr>
              <a:t>PREdistribuce nemá vliv na provoz výroben</a:t>
            </a:r>
          </a:p>
          <a:p>
            <a:pPr algn="just"/>
            <a:endParaRPr lang="cs-CZ" sz="2000" dirty="0" smtClean="0">
              <a:solidFill>
                <a:srgbClr val="1C2F6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cs-CZ" sz="2000" dirty="0">
                <a:solidFill>
                  <a:srgbClr val="1C2F67"/>
                </a:solidFill>
              </a:rPr>
              <a:t>c</a:t>
            </a:r>
            <a:r>
              <a:rPr lang="cs-CZ" sz="2000" dirty="0" smtClean="0">
                <a:solidFill>
                  <a:srgbClr val="1C2F67"/>
                </a:solidFill>
              </a:rPr>
              <a:t>hybí kompetence a legislativní nástroje, které by upřednostňovaly dodávku elektřiny pro hl. m. Prahu</a:t>
            </a:r>
            <a:endParaRPr lang="cs-CZ" sz="2000" dirty="0">
              <a:solidFill>
                <a:srgbClr val="1C2F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91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6228000" cy="635097"/>
          </a:xfrm>
        </p:spPr>
        <p:txBody>
          <a:bodyPr/>
          <a:lstStyle/>
          <a:p>
            <a:r>
              <a:rPr lang="cs-CZ" sz="3400" dirty="0" smtClean="0"/>
              <a:t>Závěrečná shrnutí ke KOP</a:t>
            </a:r>
            <a:endParaRPr lang="cs-CZ" sz="3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2E69-644D-4E68-85CF-6357C363ED0D}" type="slidenum">
              <a:rPr lang="cs-CZ" smtClean="0"/>
              <a:t>13</a:t>
            </a:fld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539552" y="1124744"/>
            <a:ext cx="7488832" cy="147732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C00000"/>
                </a:solidFill>
              </a:rPr>
              <a:t>Varianty řešení:</a:t>
            </a:r>
          </a:p>
          <a:p>
            <a:endParaRPr lang="cs-CZ" sz="500" b="1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AutoNum type="alphaUcParenR"/>
            </a:pPr>
            <a:r>
              <a:rPr lang="cs-CZ" sz="2000" b="1" dirty="0">
                <a:solidFill>
                  <a:schemeClr val="bg1"/>
                </a:solidFill>
              </a:rPr>
              <a:t>Z</a:t>
            </a:r>
            <a:r>
              <a:rPr lang="cs-CZ" sz="2000" b="1" dirty="0" smtClean="0">
                <a:solidFill>
                  <a:schemeClr val="bg1"/>
                </a:solidFill>
              </a:rPr>
              <a:t>achování stávajícího stavu - plná důvěra v ČEPS</a:t>
            </a:r>
          </a:p>
          <a:p>
            <a:pPr marL="342900" indent="-342900">
              <a:lnSpc>
                <a:spcPct val="150000"/>
              </a:lnSpc>
              <a:buAutoNum type="alphaUcParenR"/>
            </a:pPr>
            <a:r>
              <a:rPr lang="cs-CZ" sz="2000" b="1" dirty="0" smtClean="0">
                <a:solidFill>
                  <a:schemeClr val="bg1"/>
                </a:solidFill>
              </a:rPr>
              <a:t>Legislativní podpora s následným technickým a finančním řešením: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043608" y="2602072"/>
            <a:ext cx="6984776" cy="332398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bg1"/>
                </a:solidFill>
              </a:rPr>
              <a:t>k</a:t>
            </a:r>
            <a:r>
              <a:rPr lang="cs-CZ" sz="2000" dirty="0" smtClean="0">
                <a:solidFill>
                  <a:schemeClr val="bg1"/>
                </a:solidFill>
              </a:rPr>
              <a:t>onstruktivní komunikace mezi PRE/</a:t>
            </a:r>
            <a:r>
              <a:rPr lang="cs-CZ" sz="2000" dirty="0" err="1" smtClean="0">
                <a:solidFill>
                  <a:schemeClr val="bg1"/>
                </a:solidFill>
              </a:rPr>
              <a:t>PREdi</a:t>
            </a:r>
            <a:r>
              <a:rPr lang="cs-CZ" sz="2000" dirty="0" smtClean="0">
                <a:solidFill>
                  <a:schemeClr val="bg1"/>
                </a:solidFill>
              </a:rPr>
              <a:t>, Magistrátem hlavního města Prahy, Ministerstvem průmyslu a obchodu (dále MPO), Ministerstvem vnitra a představiteli krizové infrastruktury 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bg1"/>
                </a:solidFill>
              </a:rPr>
              <a:t>l</a:t>
            </a:r>
            <a:r>
              <a:rPr lang="cs-CZ" sz="2000" dirty="0" smtClean="0">
                <a:solidFill>
                  <a:schemeClr val="bg1"/>
                </a:solidFill>
              </a:rPr>
              <a:t>egislativní úprava mezi energetickým a krizovým zákonem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cs-CZ" sz="2000" dirty="0" smtClean="0">
                <a:solidFill>
                  <a:schemeClr val="bg1"/>
                </a:solidFill>
              </a:rPr>
              <a:t>souhlasné stanovisko MPO k vytvoření KOP Praha jako prvku kritické infrastruktury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bg1"/>
                </a:solidFill>
              </a:rPr>
              <a:t>v</a:t>
            </a:r>
            <a:r>
              <a:rPr lang="cs-CZ" sz="2000" dirty="0" smtClean="0">
                <a:solidFill>
                  <a:schemeClr val="bg1"/>
                </a:solidFill>
              </a:rPr>
              <a:t>yřešení otázky finančního zajištění</a:t>
            </a:r>
            <a:endParaRPr lang="cs-CZ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467544" y="3212977"/>
            <a:ext cx="6758309" cy="1584175"/>
          </a:xfrm>
        </p:spPr>
        <p:txBody>
          <a:bodyPr>
            <a:normAutofit/>
          </a:bodyPr>
          <a:lstStyle/>
          <a:p>
            <a:endParaRPr lang="cs-CZ" sz="500" smtClean="0"/>
          </a:p>
          <a:p>
            <a:r>
              <a:rPr lang="cs-CZ" sz="3800" smtClean="0"/>
              <a:t>Děkuji Vám za Vaši pozornost.</a:t>
            </a:r>
            <a:endParaRPr lang="cs-CZ" sz="3800"/>
          </a:p>
        </p:txBody>
      </p:sp>
    </p:spTree>
    <p:extLst>
      <p:ext uri="{BB962C8B-B14F-4D97-AF65-F5344CB8AC3E}">
        <p14:creationId xmlns:p14="http://schemas.microsoft.com/office/powerpoint/2010/main" val="12944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 motiv">
  <a:themeElements>
    <a:clrScheme name="PRE barvy">
      <a:dk1>
        <a:sysClr val="windowText" lastClr="000000"/>
      </a:dk1>
      <a:lt1>
        <a:sysClr val="window" lastClr="FFFFFF"/>
      </a:lt1>
      <a:dk2>
        <a:srgbClr val="1C2F67"/>
      </a:dk2>
      <a:lt2>
        <a:srgbClr val="E6E6E6"/>
      </a:lt2>
      <a:accent1>
        <a:srgbClr val="BFBFBF"/>
      </a:accent1>
      <a:accent2>
        <a:srgbClr val="1C2F67"/>
      </a:accent2>
      <a:accent3>
        <a:srgbClr val="DF0032"/>
      </a:accent3>
      <a:accent4>
        <a:srgbClr val="FFC000"/>
      </a:accent4>
      <a:accent5>
        <a:srgbClr val="1DBADF"/>
      </a:accent5>
      <a:accent6>
        <a:srgbClr val="814997"/>
      </a:accent6>
      <a:hlink>
        <a:srgbClr val="1C2F67"/>
      </a:hlink>
      <a:folHlink>
        <a:srgbClr val="999999"/>
      </a:folHlink>
    </a:clrScheme>
    <a:fontScheme name="PRE písma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_PrezentaceVzorova.potx" id="{3A1F3E9F-3F96-4E74-9870-9833911AEDB8}" vid="{054E00C5-0947-4F80-99AF-421B91A076D5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PRE_PrezentaceVzorova</Template>
  <TotalTime>1048</TotalTime>
  <Words>624</Words>
  <Application>Microsoft Office PowerPoint</Application>
  <PresentationFormat>Předvádění na obrazovce (4:3)</PresentationFormat>
  <Paragraphs>118</Paragraphs>
  <Slides>14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PRE motiv</vt:lpstr>
      <vt:lpstr> Zajištění dodávky elektřiny pro hlavní město Prahu      při mimořádných stavech v elektrizační soustavě   </vt:lpstr>
      <vt:lpstr>Schéma sítí 110 kV</vt:lpstr>
      <vt:lpstr>Napájení z přenosové soustavy – uzlové oblasti</vt:lpstr>
      <vt:lpstr>Rozmístění rozvoden TR 110/22 kV na území hl. m. Prahy</vt:lpstr>
      <vt:lpstr>Vybrané technické ukazatele</vt:lpstr>
      <vt:lpstr>Nejvyšší dosažené roční zatížení (MW)  v letech 1995 - 2014</vt:lpstr>
      <vt:lpstr>Výpadek dodávky elektřiny vers. blackout</vt:lpstr>
      <vt:lpstr>Princip kritéria n-1 na úrovni uzlových oblastí </vt:lpstr>
      <vt:lpstr>Priority obnovy napájení po blackoutu                dle Provozních instrukcí ČEPS</vt:lpstr>
      <vt:lpstr>Krizový ostrovní provoz (KOP) Praha</vt:lpstr>
      <vt:lpstr>Rozvodna 400/110 kV Praha - Sever</vt:lpstr>
      <vt:lpstr>Nevýhody KOP Praha</vt:lpstr>
      <vt:lpstr>Závěrečná shrnutí ke KOP</vt:lpstr>
      <vt:lpstr>Prezentace aplikace PowerPoint</vt:lpstr>
    </vt:vector>
  </TitlesOfParts>
  <Company>DIGI Akademie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PRE - vzorová</dc:title>
  <dc:creator>Judita Veselá</dc:creator>
  <cp:lastModifiedBy>Zdražilová Zuzana, Mgr.</cp:lastModifiedBy>
  <cp:revision>233</cp:revision>
  <cp:lastPrinted>2015-05-14T08:06:28Z</cp:lastPrinted>
  <dcterms:created xsi:type="dcterms:W3CDTF">2014-12-04T09:56:06Z</dcterms:created>
  <dcterms:modified xsi:type="dcterms:W3CDTF">2015-06-10T07:19:25Z</dcterms:modified>
</cp:coreProperties>
</file>